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7"/>
  </p:notesMasterIdLst>
  <p:handoutMasterIdLst>
    <p:handoutMasterId r:id="rId28"/>
  </p:handoutMasterIdLst>
  <p:sldIdLst>
    <p:sldId id="256" r:id="rId2"/>
    <p:sldId id="294" r:id="rId3"/>
    <p:sldId id="259" r:id="rId4"/>
    <p:sldId id="287" r:id="rId5"/>
    <p:sldId id="289" r:id="rId6"/>
    <p:sldId id="288" r:id="rId7"/>
    <p:sldId id="272" r:id="rId8"/>
    <p:sldId id="260" r:id="rId9"/>
    <p:sldId id="263" r:id="rId10"/>
    <p:sldId id="264" r:id="rId11"/>
    <p:sldId id="265" r:id="rId12"/>
    <p:sldId id="266" r:id="rId13"/>
    <p:sldId id="278" r:id="rId14"/>
    <p:sldId id="267" r:id="rId15"/>
    <p:sldId id="299" r:id="rId16"/>
    <p:sldId id="297" r:id="rId17"/>
    <p:sldId id="298" r:id="rId18"/>
    <p:sldId id="296" r:id="rId19"/>
    <p:sldId id="290" r:id="rId20"/>
    <p:sldId id="291" r:id="rId21"/>
    <p:sldId id="270" r:id="rId22"/>
    <p:sldId id="274" r:id="rId23"/>
    <p:sldId id="275" r:id="rId24"/>
    <p:sldId id="293" r:id="rId25"/>
    <p:sldId id="295" r:id="rId26"/>
  </p:sldIdLst>
  <p:sldSz cx="9144000" cy="6858000" type="screen4x3"/>
  <p:notesSz cx="6858000" cy="92964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97" autoAdjust="0"/>
  </p:normalViewPr>
  <p:slideViewPr>
    <p:cSldViewPr>
      <p:cViewPr varScale="1">
        <p:scale>
          <a:sx n="88" d="100"/>
          <a:sy n="88" d="100"/>
        </p:scale>
        <p:origin x="16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46893A29-C50E-41BF-82C3-DA6FFF26EDF4}" type="datetimeFigureOut">
              <a:rPr lang="en-US"/>
              <a:pPr>
                <a:defRPr/>
              </a:pPr>
              <a:t>9/19/2016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CAAA3D21-2FE5-49AB-8C45-2A9626BF1A98}" type="slidenum">
              <a:rPr lang="en-US"/>
              <a:pPr>
                <a:defRPr/>
              </a:pPr>
              <a:t>‹#›</a:t>
            </a:fld>
            <a:endParaRPr lang="en-US"/>
          </a:p>
        </p:txBody>
      </p:sp>
    </p:spTree>
    <p:extLst>
      <p:ext uri="{BB962C8B-B14F-4D97-AF65-F5344CB8AC3E}">
        <p14:creationId xmlns:p14="http://schemas.microsoft.com/office/powerpoint/2010/main" val="172669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5401F128-622B-4BBD-B000-7230076A8B4E}" type="datetimeFigureOut">
              <a:rPr lang="en-US" smtClean="0"/>
              <a:t>9/19/2016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CD01535B-C44B-4260-8341-36E060B9871D}" type="slidenum">
              <a:rPr lang="en-US" smtClean="0"/>
              <a:t>‹#›</a:t>
            </a:fld>
            <a:endParaRPr lang="en-US"/>
          </a:p>
        </p:txBody>
      </p:sp>
    </p:spTree>
    <p:extLst>
      <p:ext uri="{BB962C8B-B14F-4D97-AF65-F5344CB8AC3E}">
        <p14:creationId xmlns:p14="http://schemas.microsoft.com/office/powerpoint/2010/main" val="252050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Take </a:t>
            </a:r>
            <a:r>
              <a:rPr lang="en-US" dirty="0" err="1" smtClean="0"/>
              <a:t>Aways</a:t>
            </a:r>
            <a:endParaRPr lang="en-US" dirty="0" smtClean="0"/>
          </a:p>
          <a:p>
            <a:pPr marL="171450" indent="-171450">
              <a:buFont typeface="Arial" panose="020B0604020202020204" pitchFamily="34" charset="0"/>
              <a:buChar char="•"/>
            </a:pPr>
            <a:r>
              <a:rPr lang="en-US" dirty="0" smtClean="0"/>
              <a:t>Shows</a:t>
            </a:r>
            <a:r>
              <a:rPr lang="en-US" baseline="0" dirty="0" smtClean="0"/>
              <a:t> Benefits of Teamwork and Pairing</a:t>
            </a:r>
          </a:p>
          <a:p>
            <a:pPr marL="171450" indent="-171450">
              <a:buFont typeface="Arial" panose="020B0604020202020204" pitchFamily="34" charset="0"/>
              <a:buChar char="•"/>
            </a:pPr>
            <a:r>
              <a:rPr lang="en-US" baseline="0" dirty="0" smtClean="0"/>
              <a:t>If an individual does worse maybe they are not speaking up enough or could be that someone on the team is dominating conversation without really knowing what they are talking about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CD01535B-C44B-4260-8341-36E060B9871D}" type="slidenum">
              <a:rPr lang="en-US" smtClean="0"/>
              <a:t>2</a:t>
            </a:fld>
            <a:endParaRPr lang="en-US"/>
          </a:p>
        </p:txBody>
      </p:sp>
    </p:spTree>
    <p:extLst>
      <p:ext uri="{BB962C8B-B14F-4D97-AF65-F5344CB8AC3E}">
        <p14:creationId xmlns:p14="http://schemas.microsoft.com/office/powerpoint/2010/main" val="113232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Team Players and Teamwork: New Strategies for Developing Successful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-From the book by Glenn Parker…see example survey on</a:t>
            </a:r>
            <a:r>
              <a:rPr lang="en-US" sz="1200" b="1" i="0" kern="1200" baseline="0" dirty="0" smtClean="0">
                <a:solidFill>
                  <a:schemeClr val="tx1"/>
                </a:solidFill>
                <a:effectLst/>
                <a:latin typeface="+mn-lt"/>
                <a:ea typeface="+mn-ea"/>
                <a:cs typeface="+mn-cs"/>
              </a:rPr>
              <a:t> how to</a:t>
            </a:r>
            <a:r>
              <a:rPr lang="en-US" sz="1200" b="1" i="0" kern="1200" dirty="0" smtClean="0">
                <a:solidFill>
                  <a:schemeClr val="tx1"/>
                </a:solidFill>
                <a:effectLst/>
                <a:latin typeface="+mn-lt"/>
                <a:ea typeface="+mn-ea"/>
                <a:cs typeface="+mn-cs"/>
              </a:rPr>
              <a:t> determine your learning style</a:t>
            </a:r>
          </a:p>
          <a:p>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17</a:t>
            </a:fld>
            <a:endParaRPr lang="en-US"/>
          </a:p>
        </p:txBody>
      </p:sp>
    </p:spTree>
    <p:extLst>
      <p:ext uri="{BB962C8B-B14F-4D97-AF65-F5344CB8AC3E}">
        <p14:creationId xmlns:p14="http://schemas.microsoft.com/office/powerpoint/2010/main" val="237119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a deliverable….</a:t>
            </a:r>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22</a:t>
            </a:fld>
            <a:endParaRPr lang="en-US"/>
          </a:p>
        </p:txBody>
      </p:sp>
    </p:spTree>
    <p:extLst>
      <p:ext uri="{BB962C8B-B14F-4D97-AF65-F5344CB8AC3E}">
        <p14:creationId xmlns:p14="http://schemas.microsoft.com/office/powerpoint/2010/main" val="155967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think-pair-share…..ask them to think for 1 min. then</a:t>
            </a:r>
            <a:r>
              <a:rPr lang="en-US" baseline="0" dirty="0" smtClean="0"/>
              <a:t> discuss in pairs for 2 min.  And then open up the discussion in a share.</a:t>
            </a:r>
          </a:p>
          <a:p>
            <a:r>
              <a:rPr lang="en-US" baseline="0" dirty="0" smtClean="0"/>
              <a:t>Some advantages: Requirement of collaborative learning, Shown that learning improves in an active an collaborative way, Division of labor, synergy, can get more done on a project, shared responsibility, gain new perspectives, improve </a:t>
            </a:r>
            <a:r>
              <a:rPr lang="en-US" baseline="0" dirty="0" err="1" smtClean="0"/>
              <a:t>commications</a:t>
            </a:r>
            <a:r>
              <a:rPr lang="en-US" baseline="0" dirty="0" smtClean="0"/>
              <a:t> skills, play to strengths…It’s necessary to build these skill sin todays workplace.</a:t>
            </a:r>
          </a:p>
          <a:p>
            <a:r>
              <a:rPr lang="en-US" baseline="0" dirty="0" smtClean="0"/>
              <a:t>Some Disadvantages: Can get into blame game, unequal work, personality clash, can have one overbearing “star” </a:t>
            </a:r>
          </a:p>
          <a:p>
            <a:endParaRPr lang="en-US" baseline="0" dirty="0" smtClean="0"/>
          </a:p>
          <a:p>
            <a:r>
              <a:rPr lang="en-US" baseline="0" dirty="0" smtClean="0"/>
              <a:t>Also point out why we need teamwork: because modern workplace demands it (complex problems etc.)</a:t>
            </a:r>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3</a:t>
            </a:fld>
            <a:endParaRPr lang="en-US"/>
          </a:p>
        </p:txBody>
      </p:sp>
    </p:spTree>
    <p:extLst>
      <p:ext uri="{BB962C8B-B14F-4D97-AF65-F5344CB8AC3E}">
        <p14:creationId xmlns:p14="http://schemas.microsoft.com/office/powerpoint/2010/main" val="416693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Informal</a:t>
            </a:r>
            <a:r>
              <a:rPr lang="en-US" baseline="0" dirty="0" smtClean="0"/>
              <a:t> ACL on My Formation Strategy</a:t>
            </a:r>
          </a:p>
          <a:p>
            <a:endParaRPr lang="en-US" baseline="0" dirty="0" smtClean="0"/>
          </a:p>
          <a:p>
            <a:r>
              <a:rPr lang="en-US" baseline="0" dirty="0" smtClean="0"/>
              <a:t>-T-P-S: Ways to form teams (can talk about different methods for different years)</a:t>
            </a:r>
          </a:p>
          <a:p>
            <a:r>
              <a:rPr lang="en-US" baseline="0" dirty="0" smtClean="0"/>
              <a:t>-Heterogeneous/homogeneous in terms of skill level-can do a T-P-S</a:t>
            </a:r>
          </a:p>
          <a:p>
            <a:r>
              <a:rPr lang="en-US" baseline="0" dirty="0" smtClean="0"/>
              <a:t>-T-P-S: How to split up groups on term of ethnicity and Gender</a:t>
            </a:r>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4</a:t>
            </a:fld>
            <a:endParaRPr lang="en-US"/>
          </a:p>
        </p:txBody>
      </p:sp>
    </p:spTree>
    <p:extLst>
      <p:ext uri="{BB962C8B-B14F-4D97-AF65-F5344CB8AC3E}">
        <p14:creationId xmlns:p14="http://schemas.microsoft.com/office/powerpoint/2010/main" val="84109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5</a:t>
            </a:fld>
            <a:endParaRPr lang="en-US"/>
          </a:p>
        </p:txBody>
      </p:sp>
    </p:spTree>
    <p:extLst>
      <p:ext uri="{BB962C8B-B14F-4D97-AF65-F5344CB8AC3E}">
        <p14:creationId xmlns:p14="http://schemas.microsoft.com/office/powerpoint/2010/main" val="357073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in teams to determine what method(s) I use to select teams in my Intro to </a:t>
            </a:r>
            <a:r>
              <a:rPr lang="en-US" dirty="0" err="1" smtClean="0"/>
              <a:t>Engr</a:t>
            </a:r>
            <a:r>
              <a:rPr lang="en-US" dirty="0" smtClean="0"/>
              <a:t> Course?  </a:t>
            </a:r>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6</a:t>
            </a:fld>
            <a:endParaRPr lang="en-US"/>
          </a:p>
        </p:txBody>
      </p:sp>
    </p:spTree>
    <p:extLst>
      <p:ext uri="{BB962C8B-B14F-4D97-AF65-F5344CB8AC3E}">
        <p14:creationId xmlns:p14="http://schemas.microsoft.com/office/powerpoint/2010/main" val="192361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kern="1200" dirty="0" smtClean="0">
                <a:solidFill>
                  <a:schemeClr val="tx1"/>
                </a:solidFill>
                <a:effectLst/>
                <a:latin typeface="+mn-lt"/>
                <a:ea typeface="+mn-ea"/>
                <a:cs typeface="+mn-cs"/>
              </a:rPr>
              <a:t>Go over this Chart here is a</a:t>
            </a:r>
            <a:r>
              <a:rPr lang="en-US" sz="1200" b="1" i="0" kern="1200" baseline="0" dirty="0" smtClean="0">
                <a:solidFill>
                  <a:schemeClr val="tx1"/>
                </a:solidFill>
                <a:effectLst/>
                <a:latin typeface="+mn-lt"/>
                <a:ea typeface="+mn-ea"/>
                <a:cs typeface="+mn-cs"/>
              </a:rPr>
              <a:t> summary of the slide that you should go over (reference is at the end):</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Pseudo-Learning Group:</a:t>
            </a:r>
            <a:r>
              <a:rPr lang="en-US" sz="1200" b="0" i="0" kern="1200" dirty="0" smtClean="0">
                <a:solidFill>
                  <a:schemeClr val="tx1"/>
                </a:solidFill>
                <a:effectLst/>
                <a:latin typeface="+mn-lt"/>
                <a:ea typeface="+mn-ea"/>
                <a:cs typeface="+mn-cs"/>
              </a:rPr>
              <a:t> Students are assigned to work together but they have no interest in doing so. They believe they will be evaluated by being ranked from the highest performer to the lowest performer. While on the surface students talk to each other, under the surface they are competing. They see each other as rivals who must be defeated, block or interfere with each other's learning, hide information from each other, attempt to mislead and confuse each other, and distrust each other. Students would achieve more if they were working alone.</a:t>
            </a:r>
          </a:p>
          <a:p>
            <a:r>
              <a:rPr lang="en-US" sz="1200" b="1" i="0" kern="1200" dirty="0" smtClean="0">
                <a:solidFill>
                  <a:schemeClr val="tx1"/>
                </a:solidFill>
                <a:effectLst/>
                <a:latin typeface="+mn-lt"/>
                <a:ea typeface="+mn-ea"/>
                <a:cs typeface="+mn-cs"/>
              </a:rPr>
              <a:t>Traditional Classroom Learning Group:</a:t>
            </a:r>
            <a:r>
              <a:rPr lang="en-US" sz="1200" b="0" i="0" kern="1200" dirty="0" smtClean="0">
                <a:solidFill>
                  <a:schemeClr val="tx1"/>
                </a:solidFill>
                <a:effectLst/>
                <a:latin typeface="+mn-lt"/>
                <a:ea typeface="+mn-ea"/>
                <a:cs typeface="+mn-cs"/>
              </a:rPr>
              <a:t> Students are assigned to work together and accept that they must do so. Assignments are structured, however, so that very little joint work is required. Students believe that they will be evaluated and rewarded as individuals, not as members of the group. They interact primarily to clarify how assignments are to be done. They seek each other's information, but have no motivation to teach what they know to their </a:t>
            </a:r>
            <a:r>
              <a:rPr lang="en-US" sz="1200" b="0" i="0" kern="1200" dirty="0" err="1" smtClean="0">
                <a:solidFill>
                  <a:schemeClr val="tx1"/>
                </a:solidFill>
                <a:effectLst/>
                <a:latin typeface="+mn-lt"/>
                <a:ea typeface="+mn-ea"/>
                <a:cs typeface="+mn-cs"/>
              </a:rPr>
              <a:t>groupmates</a:t>
            </a:r>
            <a:r>
              <a:rPr lang="en-US" sz="1200" b="0" i="0" kern="1200" dirty="0" smtClean="0">
                <a:solidFill>
                  <a:schemeClr val="tx1"/>
                </a:solidFill>
                <a:effectLst/>
                <a:latin typeface="+mn-lt"/>
                <a:ea typeface="+mn-ea"/>
                <a:cs typeface="+mn-cs"/>
              </a:rPr>
              <a:t>. Helping and sharing is minimized. Some students loaf, seeking a free ride on the efforts of their more conscientious </a:t>
            </a:r>
            <a:r>
              <a:rPr lang="en-US" sz="1200" b="0" i="0" kern="1200" dirty="0" err="1" smtClean="0">
                <a:solidFill>
                  <a:schemeClr val="tx1"/>
                </a:solidFill>
                <a:effectLst/>
                <a:latin typeface="+mn-lt"/>
                <a:ea typeface="+mn-ea"/>
                <a:cs typeface="+mn-cs"/>
              </a:rPr>
              <a:t>groupmates</a:t>
            </a:r>
            <a:r>
              <a:rPr lang="en-US" sz="1200" b="0" i="0" kern="1200" dirty="0" smtClean="0">
                <a:solidFill>
                  <a:schemeClr val="tx1"/>
                </a:solidFill>
                <a:effectLst/>
                <a:latin typeface="+mn-lt"/>
                <a:ea typeface="+mn-ea"/>
                <a:cs typeface="+mn-cs"/>
              </a:rPr>
              <a:t>. The conscientious members feel exploited and do less. The result is that the sum of the whole is more than the potential of some of the members, but the more hard working and conscientious students would perform higher if they worked alone.</a:t>
            </a:r>
          </a:p>
          <a:p>
            <a:r>
              <a:rPr lang="en-US" sz="1200" b="1" i="0" kern="1200" dirty="0" smtClean="0">
                <a:solidFill>
                  <a:schemeClr val="tx1"/>
                </a:solidFill>
                <a:effectLst/>
                <a:latin typeface="+mn-lt"/>
                <a:ea typeface="+mn-ea"/>
                <a:cs typeface="+mn-cs"/>
              </a:rPr>
              <a:t>Cooperative Learning Groups:</a:t>
            </a:r>
            <a:r>
              <a:rPr lang="en-US" sz="1200" b="0" i="0" kern="1200" dirty="0" smtClean="0">
                <a:solidFill>
                  <a:schemeClr val="tx1"/>
                </a:solidFill>
                <a:effectLst/>
                <a:latin typeface="+mn-lt"/>
                <a:ea typeface="+mn-ea"/>
                <a:cs typeface="+mn-cs"/>
              </a:rPr>
              <a:t> Students are assigned to work together and, given the complexity of the task and the necessity for diverse perspectives, they are relieved to do so. They know that their success depends on the efforts of all group members. The group format is clearly defined. </a:t>
            </a:r>
            <a:r>
              <a:rPr lang="en-US" sz="1200" b="1" i="0" kern="1200" dirty="0" smtClean="0">
                <a:solidFill>
                  <a:schemeClr val="tx1"/>
                </a:solidFill>
                <a:effectLst/>
                <a:latin typeface="+mn-lt"/>
                <a:ea typeface="+mn-ea"/>
                <a:cs typeface="+mn-cs"/>
              </a:rPr>
              <a:t>First</a:t>
            </a:r>
            <a:r>
              <a:rPr lang="en-US" sz="1200" b="0" i="0" kern="1200" dirty="0" smtClean="0">
                <a:solidFill>
                  <a:schemeClr val="tx1"/>
                </a:solidFill>
                <a:effectLst/>
                <a:latin typeface="+mn-lt"/>
                <a:ea typeface="+mn-ea"/>
                <a:cs typeface="+mn-cs"/>
              </a:rPr>
              <a:t>, the group goal of maximizing all members' learning provides a compelling common purpose that motivates members to roll up their sleeves and accomplish something beyond their individual achievements. </a:t>
            </a:r>
            <a:r>
              <a:rPr lang="en-US" sz="1200" b="1" i="0" kern="1200" dirty="0" smtClean="0">
                <a:solidFill>
                  <a:schemeClr val="tx1"/>
                </a:solidFill>
                <a:effectLst/>
                <a:latin typeface="+mn-lt"/>
                <a:ea typeface="+mn-ea"/>
                <a:cs typeface="+mn-cs"/>
              </a:rPr>
              <a:t>Second</a:t>
            </a:r>
            <a:r>
              <a:rPr lang="en-US" sz="1200" b="0" i="0" kern="1200" dirty="0" smtClean="0">
                <a:solidFill>
                  <a:schemeClr val="tx1"/>
                </a:solidFill>
                <a:effectLst/>
                <a:latin typeface="+mn-lt"/>
                <a:ea typeface="+mn-ea"/>
                <a:cs typeface="+mn-cs"/>
              </a:rPr>
              <a:t>, group members hold themselves and each other accountable for doing high quality work to achieve their mutual goals. </a:t>
            </a:r>
            <a:r>
              <a:rPr lang="en-US" sz="1200" b="1" i="0" kern="1200" dirty="0" smtClean="0">
                <a:solidFill>
                  <a:schemeClr val="tx1"/>
                </a:solidFill>
                <a:effectLst/>
                <a:latin typeface="+mn-lt"/>
                <a:ea typeface="+mn-ea"/>
                <a:cs typeface="+mn-cs"/>
              </a:rPr>
              <a:t>Third</a:t>
            </a:r>
            <a:r>
              <a:rPr lang="en-US" sz="1200" b="0" i="0" kern="1200" dirty="0" smtClean="0">
                <a:solidFill>
                  <a:schemeClr val="tx1"/>
                </a:solidFill>
                <a:effectLst/>
                <a:latin typeface="+mn-lt"/>
                <a:ea typeface="+mn-ea"/>
                <a:cs typeface="+mn-cs"/>
              </a:rPr>
              <a:t>, group members work face-to-face to produce joint work-products. They do real work together. Students promote each other's success through helping, sharing, assisting, explaining, and encouraging. They provide both academic and personal support based on a commitment to and caring about each other. </a:t>
            </a:r>
            <a:r>
              <a:rPr lang="en-US" sz="1200" b="1" i="0" kern="1200" dirty="0" smtClean="0">
                <a:solidFill>
                  <a:schemeClr val="tx1"/>
                </a:solidFill>
                <a:effectLst/>
                <a:latin typeface="+mn-lt"/>
                <a:ea typeface="+mn-ea"/>
                <a:cs typeface="+mn-cs"/>
              </a:rPr>
              <a:t>Fourth</a:t>
            </a:r>
            <a:r>
              <a:rPr lang="en-US" sz="1200" b="0" i="0" kern="1200" dirty="0" smtClean="0">
                <a:solidFill>
                  <a:schemeClr val="tx1"/>
                </a:solidFill>
                <a:effectLst/>
                <a:latin typeface="+mn-lt"/>
                <a:ea typeface="+mn-ea"/>
                <a:cs typeface="+mn-cs"/>
              </a:rPr>
              <a:t>, group members are taught teamwork skills and are expected to use them to coordinate their efforts and achieve their goals. Both task and teambuilding skills are emphasized. All members share responsibility for providing leadership. </a:t>
            </a:r>
            <a:r>
              <a:rPr lang="en-US" sz="1200" b="1" i="0" kern="1200" dirty="0" smtClean="0">
                <a:solidFill>
                  <a:schemeClr val="tx1"/>
                </a:solidFill>
                <a:effectLst/>
                <a:latin typeface="+mn-lt"/>
                <a:ea typeface="+mn-ea"/>
                <a:cs typeface="+mn-cs"/>
              </a:rPr>
              <a:t>Finally</a:t>
            </a:r>
            <a:r>
              <a:rPr lang="en-US" sz="1200" b="0" i="0" kern="1200" dirty="0" smtClean="0">
                <a:solidFill>
                  <a:schemeClr val="tx1"/>
                </a:solidFill>
                <a:effectLst/>
                <a:latin typeface="+mn-lt"/>
                <a:ea typeface="+mn-ea"/>
                <a:cs typeface="+mn-cs"/>
              </a:rPr>
              <a:t>, groups analyze how effectively they are achieving their goals and how well members are working together. There is an emphasis on continual improvement of the quality of learning and teamwork processes.</a:t>
            </a:r>
          </a:p>
          <a:p>
            <a:r>
              <a:rPr lang="en-US" sz="1200" b="1" i="0" kern="1200" dirty="0" smtClean="0">
                <a:solidFill>
                  <a:schemeClr val="tx1"/>
                </a:solidFill>
                <a:effectLst/>
                <a:latin typeface="+mn-lt"/>
                <a:ea typeface="+mn-ea"/>
                <a:cs typeface="+mn-cs"/>
              </a:rPr>
              <a:t>High-Performance Cooperative Learning Group:</a:t>
            </a:r>
            <a:r>
              <a:rPr lang="en-US" sz="1200" b="0" i="0" kern="1200" dirty="0" smtClean="0">
                <a:solidFill>
                  <a:schemeClr val="tx1"/>
                </a:solidFill>
                <a:effectLst/>
                <a:latin typeface="+mn-lt"/>
                <a:ea typeface="+mn-ea"/>
                <a:cs typeface="+mn-cs"/>
              </a:rPr>
              <a:t> This is a group that meets all the criteria for being a cooperative learning group and outperforms all reasonable expectations, given its membership. What differentiates the high-performance group from the cooperative learning group is the level of commitment members have to each other and the group's success. Jennifer </a:t>
            </a:r>
            <a:r>
              <a:rPr lang="en-US" sz="1200" b="0" i="0" kern="1200" dirty="0" err="1" smtClean="0">
                <a:solidFill>
                  <a:schemeClr val="tx1"/>
                </a:solidFill>
                <a:effectLst/>
                <a:latin typeface="+mn-lt"/>
                <a:ea typeface="+mn-ea"/>
                <a:cs typeface="+mn-cs"/>
              </a:rPr>
              <a:t>Futernick</a:t>
            </a:r>
            <a:r>
              <a:rPr lang="en-US" sz="1200" b="0" i="0" kern="1200" dirty="0" smtClean="0">
                <a:solidFill>
                  <a:schemeClr val="tx1"/>
                </a:solidFill>
                <a:effectLst/>
                <a:latin typeface="+mn-lt"/>
                <a:ea typeface="+mn-ea"/>
                <a:cs typeface="+mn-cs"/>
              </a:rPr>
              <a:t>, who is part of a high-performing, rapid response team at McKinsey &amp;Company, calls the emotional binding of her teammates together a form of love [4]. Ken </a:t>
            </a:r>
            <a:r>
              <a:rPr lang="en-US" sz="1200" b="0" i="0" kern="1200" dirty="0" err="1" smtClean="0">
                <a:solidFill>
                  <a:schemeClr val="tx1"/>
                </a:solidFill>
                <a:effectLst/>
                <a:latin typeface="+mn-lt"/>
                <a:ea typeface="+mn-ea"/>
                <a:cs typeface="+mn-cs"/>
              </a:rPr>
              <a:t>Hoepner</a:t>
            </a:r>
            <a:r>
              <a:rPr lang="en-US" sz="1200" b="0" i="0" kern="1200" dirty="0" smtClean="0">
                <a:solidFill>
                  <a:schemeClr val="tx1"/>
                </a:solidFill>
                <a:effectLst/>
                <a:latin typeface="+mn-lt"/>
                <a:ea typeface="+mn-ea"/>
                <a:cs typeface="+mn-cs"/>
              </a:rPr>
              <a:t> of the Burlington Northern Intermodal Transport Team (also described in [4]) stated: ``Not only did we trust each other, not only did we respect each other, but we gave a damn about the rest of the people on this team. If we saw somebody vulnerable, we were there to help.'' Members' mutual concern for each other's personal growth enables high-performance cooperative groups to perform far above expectations, and also to have lots of fun. The bad news about high-performance cooperative learning groups is that they are rare. Most groups never achieve this level of development.</a:t>
            </a:r>
          </a:p>
          <a:p>
            <a:r>
              <a:rPr lang="en-US" dirty="0" err="1" smtClean="0"/>
              <a:t>Refernce</a:t>
            </a:r>
            <a:r>
              <a:rPr lang="en-US" dirty="0" smtClean="0"/>
              <a:t> can be found here: http://fie-conference.org/fie95/2b5/2b54/2b54.htm</a:t>
            </a:r>
          </a:p>
        </p:txBody>
      </p:sp>
      <p:sp>
        <p:nvSpPr>
          <p:cNvPr id="4" name="Slide Number Placeholder 3"/>
          <p:cNvSpPr>
            <a:spLocks noGrp="1"/>
          </p:cNvSpPr>
          <p:nvPr>
            <p:ph type="sldNum" sz="quarter" idx="10"/>
          </p:nvPr>
        </p:nvSpPr>
        <p:spPr/>
        <p:txBody>
          <a:bodyPr/>
          <a:lstStyle/>
          <a:p>
            <a:fld id="{CD01535B-C44B-4260-8341-36E060B9871D}" type="slidenum">
              <a:rPr lang="en-US" smtClean="0"/>
              <a:t>7</a:t>
            </a:fld>
            <a:endParaRPr lang="en-US"/>
          </a:p>
        </p:txBody>
      </p:sp>
    </p:spTree>
    <p:extLst>
      <p:ext uri="{BB962C8B-B14F-4D97-AF65-F5344CB8AC3E}">
        <p14:creationId xmlns:p14="http://schemas.microsoft.com/office/powerpoint/2010/main" val="84006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sz="1200" b="1" i="0" dirty="0" smtClean="0"/>
              <a:t>This slide comes from the same resources as the learning teams slide here is the background that you should say:</a:t>
            </a:r>
          </a:p>
          <a:p>
            <a:pPr eaLnBrk="1" hangingPunct="1">
              <a:lnSpc>
                <a:spcPct val="80000"/>
              </a:lnSpc>
              <a:defRPr/>
            </a:pPr>
            <a:r>
              <a:rPr lang="en-US" sz="1200" i="1" dirty="0" smtClean="0"/>
              <a:t>Positive interdependence</a:t>
            </a:r>
            <a:r>
              <a:rPr lang="en-US" sz="1200" dirty="0" smtClean="0"/>
              <a:t> – the group focus on a common goal or product and is dependent on each other to finish.</a:t>
            </a:r>
          </a:p>
          <a:p>
            <a:pPr eaLnBrk="1" hangingPunct="1">
              <a:lnSpc>
                <a:spcPct val="80000"/>
              </a:lnSpc>
              <a:defRPr/>
            </a:pPr>
            <a:r>
              <a:rPr lang="en-US" sz="1200" i="1" dirty="0" smtClean="0"/>
              <a:t>Group processing and conflict resolution</a:t>
            </a:r>
            <a:r>
              <a:rPr lang="en-US" sz="1200" dirty="0" smtClean="0"/>
              <a:t> – the group periodically reflects on how well the group is performing; celebrating the successes and solving the breakdowns.</a:t>
            </a:r>
          </a:p>
          <a:p>
            <a:pPr eaLnBrk="1" hangingPunct="1">
              <a:lnSpc>
                <a:spcPct val="80000"/>
              </a:lnSpc>
              <a:defRPr/>
            </a:pPr>
            <a:r>
              <a:rPr lang="en-US" sz="1200" i="1" dirty="0" smtClean="0"/>
              <a:t>Individual and group accountability</a:t>
            </a:r>
            <a:r>
              <a:rPr lang="en-US" sz="1200" dirty="0" smtClean="0"/>
              <a:t> – each person is responsible for their own work and the overall work of the team.</a:t>
            </a:r>
          </a:p>
          <a:p>
            <a:pPr eaLnBrk="1" hangingPunct="1">
              <a:lnSpc>
                <a:spcPct val="80000"/>
              </a:lnSpc>
              <a:defRPr/>
            </a:pPr>
            <a:r>
              <a:rPr lang="en-US" sz="1200" i="1" dirty="0" smtClean="0"/>
              <a:t>Interaction </a:t>
            </a:r>
            <a:r>
              <a:rPr lang="en-US" sz="1200" dirty="0" smtClean="0"/>
              <a:t>– team meets face-to-face for dynamic exchange of information and resources</a:t>
            </a:r>
          </a:p>
          <a:p>
            <a:pPr eaLnBrk="1" hangingPunct="1">
              <a:lnSpc>
                <a:spcPct val="80000"/>
              </a:lnSpc>
              <a:defRPr/>
            </a:pPr>
            <a:r>
              <a:rPr lang="en-US" sz="1200" i="1" dirty="0" smtClean="0"/>
              <a:t>Teamwork skills</a:t>
            </a:r>
            <a:r>
              <a:rPr lang="en-US" sz="1200" dirty="0" smtClean="0"/>
              <a:t> – each person practices effective communication, decision making, problem solving, conflict management, and adjusts to team and individual task demands</a:t>
            </a:r>
          </a:p>
          <a:p>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8</a:t>
            </a:fld>
            <a:endParaRPr lang="en-US"/>
          </a:p>
        </p:txBody>
      </p:sp>
    </p:spTree>
    <p:extLst>
      <p:ext uri="{BB962C8B-B14F-4D97-AF65-F5344CB8AC3E}">
        <p14:creationId xmlns:p14="http://schemas.microsoft.com/office/powerpoint/2010/main" val="152120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team roles….</a:t>
            </a:r>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9</a:t>
            </a:fld>
            <a:endParaRPr lang="en-US"/>
          </a:p>
        </p:txBody>
      </p:sp>
    </p:spTree>
    <p:extLst>
      <p:ext uri="{BB962C8B-B14F-4D97-AF65-F5344CB8AC3E}">
        <p14:creationId xmlns:p14="http://schemas.microsoft.com/office/powerpoint/2010/main" val="380087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 do you help students understand how they perform on teams</a:t>
            </a:r>
            <a:r>
              <a:rPr lang="en-US" baseline="0" dirty="0" smtClean="0"/>
              <a:t> and how they should progress?</a:t>
            </a:r>
            <a:endParaRPr lang="en-US" dirty="0"/>
          </a:p>
        </p:txBody>
      </p:sp>
      <p:sp>
        <p:nvSpPr>
          <p:cNvPr id="4" name="Slide Number Placeholder 3"/>
          <p:cNvSpPr>
            <a:spLocks noGrp="1"/>
          </p:cNvSpPr>
          <p:nvPr>
            <p:ph type="sldNum" sz="quarter" idx="10"/>
          </p:nvPr>
        </p:nvSpPr>
        <p:spPr/>
        <p:txBody>
          <a:bodyPr/>
          <a:lstStyle/>
          <a:p>
            <a:fld id="{CD01535B-C44B-4260-8341-36E060B9871D}" type="slidenum">
              <a:rPr lang="en-US" smtClean="0"/>
              <a:t>15</a:t>
            </a:fld>
            <a:endParaRPr lang="en-US"/>
          </a:p>
        </p:txBody>
      </p:sp>
    </p:spTree>
    <p:extLst>
      <p:ext uri="{BB962C8B-B14F-4D97-AF65-F5344CB8AC3E}">
        <p14:creationId xmlns:p14="http://schemas.microsoft.com/office/powerpoint/2010/main" val="2080864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838200"/>
            <a:ext cx="6629400" cy="1295400"/>
          </a:xfrm>
        </p:spPr>
        <p:txBody>
          <a:bodyPr/>
          <a:lstStyle>
            <a:lvl1pPr>
              <a:defRPr sz="4800"/>
            </a:lvl1pPr>
          </a:lstStyle>
          <a:p>
            <a:r>
              <a:rPr lang="en-US"/>
              <a:t>Click to edit Master title style</a:t>
            </a:r>
          </a:p>
        </p:txBody>
      </p:sp>
      <p:sp>
        <p:nvSpPr>
          <p:cNvPr id="3075" name="Rectangle 3"/>
          <p:cNvSpPr>
            <a:spLocks noGrp="1" noChangeArrowheads="1"/>
          </p:cNvSpPr>
          <p:nvPr>
            <p:ph type="subTitle" idx="1"/>
          </p:nvPr>
        </p:nvSpPr>
        <p:spPr>
          <a:xfrm>
            <a:off x="4191000" y="4876800"/>
            <a:ext cx="4495800" cy="1066800"/>
          </a:xfrm>
        </p:spPr>
        <p:txBody>
          <a:bodyPr/>
          <a:lstStyle>
            <a:lvl1pPr marL="0" indent="0">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8400"/>
            <a:ext cx="1905000" cy="457200"/>
          </a:xfrm>
        </p:spPr>
        <p:txBody>
          <a:bodyPr/>
          <a:lstStyle>
            <a:lvl1pPr>
              <a:defRPr/>
            </a:lvl1pPr>
          </a:lstStyle>
          <a:p>
            <a:fld id="{C8CA911A-799C-4CC5-AB24-57C21650B76F}" type="slidenum">
              <a:rPr lang="en-US"/>
              <a:pPr/>
              <a:t>‹#›</a:t>
            </a:fld>
            <a:endParaRPr lang="en-US"/>
          </a:p>
        </p:txBody>
      </p:sp>
    </p:spTree>
    <p:extLst>
      <p:ext uri="{BB962C8B-B14F-4D97-AF65-F5344CB8AC3E}">
        <p14:creationId xmlns:p14="http://schemas.microsoft.com/office/powerpoint/2010/main" val="269124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7D107E-122C-41CD-A636-6EAE3D485E7E}" type="slidenum">
              <a:rPr lang="en-US"/>
              <a:pPr/>
              <a:t>‹#›</a:t>
            </a:fld>
            <a:endParaRPr lang="en-US"/>
          </a:p>
        </p:txBody>
      </p:sp>
    </p:spTree>
    <p:extLst>
      <p:ext uri="{BB962C8B-B14F-4D97-AF65-F5344CB8AC3E}">
        <p14:creationId xmlns:p14="http://schemas.microsoft.com/office/powerpoint/2010/main" val="164943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49" y="381000"/>
            <a:ext cx="2076451"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381000"/>
            <a:ext cx="6076951"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AA7F53-8AF6-4942-A33E-F6B4CE8C95F7}" type="slidenum">
              <a:rPr lang="en-US"/>
              <a:pPr/>
              <a:t>‹#›</a:t>
            </a:fld>
            <a:endParaRPr lang="en-US"/>
          </a:p>
        </p:txBody>
      </p:sp>
    </p:spTree>
    <p:extLst>
      <p:ext uri="{BB962C8B-B14F-4D97-AF65-F5344CB8AC3E}">
        <p14:creationId xmlns:p14="http://schemas.microsoft.com/office/powerpoint/2010/main" val="232796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F7AF73-3316-466A-8B43-D9F03CA249C8}" type="slidenum">
              <a:rPr lang="en-US"/>
              <a:pPr/>
              <a:t>‹#›</a:t>
            </a:fld>
            <a:endParaRPr lang="en-US"/>
          </a:p>
        </p:txBody>
      </p:sp>
    </p:spTree>
    <p:extLst>
      <p:ext uri="{BB962C8B-B14F-4D97-AF65-F5344CB8AC3E}">
        <p14:creationId xmlns:p14="http://schemas.microsoft.com/office/powerpoint/2010/main" val="156328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557E26-0A94-4253-9E4A-D5F5D6345A2C}" type="slidenum">
              <a:rPr lang="en-US"/>
              <a:pPr/>
              <a:t>‹#›</a:t>
            </a:fld>
            <a:endParaRPr lang="en-US"/>
          </a:p>
        </p:txBody>
      </p:sp>
    </p:spTree>
    <p:extLst>
      <p:ext uri="{BB962C8B-B14F-4D97-AF65-F5344CB8AC3E}">
        <p14:creationId xmlns:p14="http://schemas.microsoft.com/office/powerpoint/2010/main" val="38163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1"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759BD6-EF3D-4295-B32B-66696893E421}" type="slidenum">
              <a:rPr lang="en-US"/>
              <a:pPr/>
              <a:t>‹#›</a:t>
            </a:fld>
            <a:endParaRPr lang="en-US"/>
          </a:p>
        </p:txBody>
      </p:sp>
    </p:spTree>
    <p:extLst>
      <p:ext uri="{BB962C8B-B14F-4D97-AF65-F5344CB8AC3E}">
        <p14:creationId xmlns:p14="http://schemas.microsoft.com/office/powerpoint/2010/main" val="1684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FC68BC6-28D0-47B6-A143-3F15CAA0752C}" type="slidenum">
              <a:rPr lang="en-US"/>
              <a:pPr/>
              <a:t>‹#›</a:t>
            </a:fld>
            <a:endParaRPr lang="en-US"/>
          </a:p>
        </p:txBody>
      </p:sp>
    </p:spTree>
    <p:extLst>
      <p:ext uri="{BB962C8B-B14F-4D97-AF65-F5344CB8AC3E}">
        <p14:creationId xmlns:p14="http://schemas.microsoft.com/office/powerpoint/2010/main" val="229470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8005B4-23C9-4515-954E-97B1C5CCE46C}" type="slidenum">
              <a:rPr lang="en-US"/>
              <a:pPr/>
              <a:t>‹#›</a:t>
            </a:fld>
            <a:endParaRPr lang="en-US"/>
          </a:p>
        </p:txBody>
      </p:sp>
    </p:spTree>
    <p:extLst>
      <p:ext uri="{BB962C8B-B14F-4D97-AF65-F5344CB8AC3E}">
        <p14:creationId xmlns:p14="http://schemas.microsoft.com/office/powerpoint/2010/main" val="352731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1ABC47-B498-423A-80BF-5B1D5E1C5B1E}" type="slidenum">
              <a:rPr lang="en-US"/>
              <a:pPr/>
              <a:t>‹#›</a:t>
            </a:fld>
            <a:endParaRPr lang="en-US"/>
          </a:p>
        </p:txBody>
      </p:sp>
    </p:spTree>
    <p:extLst>
      <p:ext uri="{BB962C8B-B14F-4D97-AF65-F5344CB8AC3E}">
        <p14:creationId xmlns:p14="http://schemas.microsoft.com/office/powerpoint/2010/main" val="6597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DD70C5-0F22-4BC3-8E0B-399F6F131689}" type="slidenum">
              <a:rPr lang="en-US"/>
              <a:pPr/>
              <a:t>‹#›</a:t>
            </a:fld>
            <a:endParaRPr lang="en-US"/>
          </a:p>
        </p:txBody>
      </p:sp>
    </p:spTree>
    <p:extLst>
      <p:ext uri="{BB962C8B-B14F-4D97-AF65-F5344CB8AC3E}">
        <p14:creationId xmlns:p14="http://schemas.microsoft.com/office/powerpoint/2010/main" val="129083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6C3C7A-8F18-4E01-B338-C4ACD58E24DB}" type="slidenum">
              <a:rPr lang="en-US"/>
              <a:pPr/>
              <a:t>‹#›</a:t>
            </a:fld>
            <a:endParaRPr lang="en-US"/>
          </a:p>
        </p:txBody>
      </p:sp>
    </p:spTree>
    <p:extLst>
      <p:ext uri="{BB962C8B-B14F-4D97-AF65-F5344CB8AC3E}">
        <p14:creationId xmlns:p14="http://schemas.microsoft.com/office/powerpoint/2010/main" val="377431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381000"/>
            <a:ext cx="5562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752600"/>
            <a:ext cx="8305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CD7072AE-B49E-4727-B0CE-DF9C38B856FB}" type="slidenum">
              <a:rPr lang="en-US"/>
              <a:pPr/>
              <a:t>‹#›</a:t>
            </a:fld>
            <a:endParaRPr lang="en-US"/>
          </a:p>
        </p:txBody>
      </p:sp>
    </p:spTree>
    <p:extLst>
      <p:ext uri="{BB962C8B-B14F-4D97-AF65-F5344CB8AC3E}">
        <p14:creationId xmlns:p14="http://schemas.microsoft.com/office/powerpoint/2010/main" val="31378188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1"/>
            </p:custDataLst>
          </p:nvPr>
        </p:nvSpPr>
        <p:spPr/>
        <p:txBody>
          <a:bodyPr/>
          <a:lstStyle/>
          <a:p>
            <a:pPr eaLnBrk="1" hangingPunct="1">
              <a:defRPr/>
            </a:pPr>
            <a:r>
              <a:rPr lang="en-US" dirty="0" smtClean="0"/>
              <a:t>Teams &amp; Teamwork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p:txBody>
          <a:bodyPr/>
          <a:lstStyle/>
          <a:p>
            <a:pPr eaLnBrk="1" hangingPunct="1">
              <a:defRPr/>
            </a:pPr>
            <a:r>
              <a:rPr lang="en-US" smtClean="0"/>
              <a:t>Leader</a:t>
            </a:r>
          </a:p>
        </p:txBody>
      </p:sp>
      <p:sp>
        <p:nvSpPr>
          <p:cNvPr id="16387" name="Rectangle 3"/>
          <p:cNvSpPr>
            <a:spLocks noGrp="1" noChangeArrowheads="1"/>
          </p:cNvSpPr>
          <p:nvPr>
            <p:ph idx="1"/>
            <p:custDataLst>
              <p:tags r:id="rId2"/>
            </p:custDataLst>
          </p:nvPr>
        </p:nvSpPr>
        <p:spPr/>
        <p:txBody>
          <a:bodyPr/>
          <a:lstStyle/>
          <a:p>
            <a:pPr eaLnBrk="1" hangingPunct="1">
              <a:defRPr/>
            </a:pPr>
            <a:r>
              <a:rPr lang="en-US" dirty="0" smtClean="0"/>
              <a:t>Organize Technical Assignments</a:t>
            </a:r>
          </a:p>
          <a:p>
            <a:pPr eaLnBrk="1" hangingPunct="1">
              <a:defRPr/>
            </a:pPr>
            <a:r>
              <a:rPr lang="en-US" dirty="0" smtClean="0"/>
              <a:t>Allocates Responsibilities/Timelines</a:t>
            </a:r>
          </a:p>
          <a:p>
            <a:pPr eaLnBrk="1" hangingPunct="1">
              <a:defRPr/>
            </a:pPr>
            <a:r>
              <a:rPr lang="en-US" dirty="0" smtClean="0"/>
              <a:t>Facilitates Team Discussions</a:t>
            </a:r>
          </a:p>
          <a:p>
            <a:pPr eaLnBrk="1" hangingPunct="1">
              <a:defRPr/>
            </a:pPr>
            <a:r>
              <a:rPr lang="en-US" dirty="0" smtClean="0"/>
              <a:t>Monitor the Performance and Understanding Team Members</a:t>
            </a:r>
          </a:p>
          <a:p>
            <a:pPr eaLnBrk="1" hangingPunct="1">
              <a:defRPr/>
            </a:pPr>
            <a:r>
              <a:rPr lang="en-US" dirty="0" smtClean="0"/>
              <a:t>Edits/Submits Final Products</a:t>
            </a:r>
          </a:p>
          <a:p>
            <a:pPr eaLnBrk="1" hangingPunct="1">
              <a:defRPr/>
            </a:pPr>
            <a:r>
              <a:rPr lang="en-US" dirty="0" smtClean="0"/>
              <a:t>Intervenes in Conflict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p:txBody>
          <a:bodyPr/>
          <a:lstStyle/>
          <a:p>
            <a:pPr eaLnBrk="1" hangingPunct="1">
              <a:defRPr/>
            </a:pPr>
            <a:r>
              <a:rPr lang="en-US" smtClean="0"/>
              <a:t>Recorder</a:t>
            </a:r>
          </a:p>
        </p:txBody>
      </p:sp>
      <p:sp>
        <p:nvSpPr>
          <p:cNvPr id="17411" name="Rectangle 3"/>
          <p:cNvSpPr>
            <a:spLocks noGrp="1" noChangeArrowheads="1"/>
          </p:cNvSpPr>
          <p:nvPr>
            <p:ph idx="1"/>
            <p:custDataLst>
              <p:tags r:id="rId2"/>
            </p:custDataLst>
          </p:nvPr>
        </p:nvSpPr>
        <p:spPr/>
        <p:txBody>
          <a:bodyPr/>
          <a:lstStyle/>
          <a:p>
            <a:pPr eaLnBrk="1" hangingPunct="1">
              <a:defRPr/>
            </a:pPr>
            <a:r>
              <a:rPr lang="en-US" smtClean="0"/>
              <a:t>Takes Meeting Notes</a:t>
            </a:r>
          </a:p>
          <a:p>
            <a:pPr eaLnBrk="1" hangingPunct="1">
              <a:defRPr/>
            </a:pPr>
            <a:r>
              <a:rPr lang="en-US" smtClean="0"/>
              <a:t>Records Technical Data</a:t>
            </a:r>
          </a:p>
          <a:p>
            <a:pPr eaLnBrk="1" hangingPunct="1">
              <a:defRPr/>
            </a:pPr>
            <a:r>
              <a:rPr lang="en-US" smtClean="0"/>
              <a:t>Checks for Consensus</a:t>
            </a:r>
          </a:p>
          <a:p>
            <a:pPr eaLnBrk="1" hangingPunct="1">
              <a:defRPr/>
            </a:pPr>
            <a:r>
              <a:rPr lang="en-US" smtClean="0"/>
              <a:t>Responsible for Outline/Draft of Overall Report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defRPr/>
            </a:pPr>
            <a:r>
              <a:rPr lang="en-US" smtClean="0"/>
              <a:t>Consultant</a:t>
            </a:r>
          </a:p>
        </p:txBody>
      </p:sp>
      <p:sp>
        <p:nvSpPr>
          <p:cNvPr id="18435" name="Rectangle 3"/>
          <p:cNvSpPr>
            <a:spLocks noGrp="1" noChangeArrowheads="1"/>
          </p:cNvSpPr>
          <p:nvPr>
            <p:ph idx="1"/>
            <p:custDataLst>
              <p:tags r:id="rId2"/>
            </p:custDataLst>
          </p:nvPr>
        </p:nvSpPr>
        <p:spPr/>
        <p:txBody>
          <a:bodyPr/>
          <a:lstStyle/>
          <a:p>
            <a:pPr eaLnBrk="1" hangingPunct="1">
              <a:defRPr/>
            </a:pPr>
            <a:r>
              <a:rPr lang="en-US" smtClean="0"/>
              <a:t>Plays “Devil’s Advocate”</a:t>
            </a:r>
          </a:p>
          <a:p>
            <a:pPr eaLnBrk="1" hangingPunct="1">
              <a:defRPr/>
            </a:pPr>
            <a:r>
              <a:rPr lang="en-US" smtClean="0"/>
              <a:t>Suggests Alternatives</a:t>
            </a:r>
          </a:p>
          <a:p>
            <a:pPr eaLnBrk="1" hangingPunct="1">
              <a:defRPr/>
            </a:pPr>
            <a:r>
              <a:rPr lang="en-US" smtClean="0"/>
              <a:t>Keeps Team Moving Forward</a:t>
            </a:r>
          </a:p>
          <a:p>
            <a:pPr eaLnBrk="1" hangingPunct="1">
              <a:defRPr/>
            </a:pPr>
            <a:r>
              <a:rPr lang="en-US" smtClean="0"/>
              <a:t>Consults With Other Groups, Professor, Others as Needed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Time Keeper</a:t>
            </a:r>
            <a:endParaRPr lang="en-US" dirty="0"/>
          </a:p>
        </p:txBody>
      </p:sp>
      <p:sp>
        <p:nvSpPr>
          <p:cNvPr id="3" name="Content Placeholder 2"/>
          <p:cNvSpPr>
            <a:spLocks noGrp="1"/>
          </p:cNvSpPr>
          <p:nvPr>
            <p:ph idx="1"/>
            <p:custDataLst>
              <p:tags r:id="rId2"/>
            </p:custDataLst>
          </p:nvPr>
        </p:nvSpPr>
        <p:spPr/>
        <p:txBody>
          <a:bodyPr/>
          <a:lstStyle/>
          <a:p>
            <a:r>
              <a:rPr lang="en-US" dirty="0" smtClean="0"/>
              <a:t>Keeps track of time on tasks</a:t>
            </a:r>
          </a:p>
          <a:p>
            <a:r>
              <a:rPr lang="en-US" dirty="0" smtClean="0"/>
              <a:t>Assigned time or recording time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p:txBody>
          <a:bodyPr/>
          <a:lstStyle/>
          <a:p>
            <a:pPr eaLnBrk="1" hangingPunct="1">
              <a:defRPr/>
            </a:pPr>
            <a:r>
              <a:rPr lang="en-US" sz="4800" dirty="0" smtClean="0"/>
              <a:t>Laborer</a:t>
            </a:r>
          </a:p>
        </p:txBody>
      </p:sp>
      <p:sp>
        <p:nvSpPr>
          <p:cNvPr id="19459" name="Rectangle 3"/>
          <p:cNvSpPr>
            <a:spLocks noGrp="1" noChangeArrowheads="1"/>
          </p:cNvSpPr>
          <p:nvPr>
            <p:ph idx="1"/>
            <p:custDataLst>
              <p:tags r:id="rId2"/>
            </p:custDataLst>
          </p:nvPr>
        </p:nvSpPr>
        <p:spPr/>
        <p:txBody>
          <a:bodyPr/>
          <a:lstStyle/>
          <a:p>
            <a:pPr eaLnBrk="1" hangingPunct="1">
              <a:defRPr/>
            </a:pPr>
            <a:r>
              <a:rPr lang="en-US" dirty="0" smtClean="0"/>
              <a:t>Participate in Discussions</a:t>
            </a:r>
          </a:p>
          <a:p>
            <a:pPr eaLnBrk="1" hangingPunct="1">
              <a:defRPr/>
            </a:pPr>
            <a:r>
              <a:rPr lang="en-US" dirty="0" smtClean="0"/>
              <a:t>Perform Technical and Written Work</a:t>
            </a:r>
          </a:p>
          <a:p>
            <a:pPr eaLnBrk="1" hangingPunct="1">
              <a:defRPr/>
            </a:pPr>
            <a:r>
              <a:rPr lang="en-US" dirty="0" smtClean="0"/>
              <a:t>Contribute Ideas</a:t>
            </a:r>
          </a:p>
          <a:p>
            <a:pPr eaLnBrk="1" hangingPunct="1">
              <a:defRPr/>
            </a:pPr>
            <a:r>
              <a:rPr lang="en-US" dirty="0" smtClean="0"/>
              <a:t>Participate in Presentations</a:t>
            </a:r>
          </a:p>
          <a:p>
            <a:pPr eaLnBrk="1" hangingPunct="1">
              <a:defRPr/>
            </a:pPr>
            <a:r>
              <a:rPr lang="en-US" dirty="0" smtClean="0"/>
              <a:t>Monitor the Performance and Understanding of Other Team Members! </a:t>
            </a:r>
            <a:r>
              <a:rPr lang="en-US" dirty="0" smtClean="0">
                <a:solidFill>
                  <a:srgbClr val="FF0000"/>
                </a:solidFill>
              </a:rPr>
              <a:t>EVERYONE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dirty="0" smtClean="0"/>
              <a:t>Student Performance on Teams</a:t>
            </a:r>
            <a:endParaRPr lang="en-US" dirty="0"/>
          </a:p>
        </p:txBody>
      </p:sp>
    </p:spTree>
    <p:extLst>
      <p:ext uri="{BB962C8B-B14F-4D97-AF65-F5344CB8AC3E}">
        <p14:creationId xmlns:p14="http://schemas.microsoft.com/office/powerpoint/2010/main" val="1781210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81000"/>
            <a:ext cx="5638800" cy="1066800"/>
          </a:xfrm>
        </p:spPr>
        <p:txBody>
          <a:bodyPr/>
          <a:lstStyle/>
          <a:p>
            <a:r>
              <a:rPr lang="en-US" dirty="0" smtClean="0"/>
              <a:t>Klein Group Instrument</a:t>
            </a:r>
            <a:endParaRPr lang="en-US" dirty="0"/>
          </a:p>
        </p:txBody>
      </p:sp>
      <p:sp>
        <p:nvSpPr>
          <p:cNvPr id="3" name="Content Placeholder 2"/>
          <p:cNvSpPr>
            <a:spLocks noGrp="1"/>
          </p:cNvSpPr>
          <p:nvPr>
            <p:ph idx="1"/>
          </p:nvPr>
        </p:nvSpPr>
        <p:spPr/>
        <p:txBody>
          <a:bodyPr/>
          <a:lstStyle/>
          <a:p>
            <a:r>
              <a:rPr lang="en-US" dirty="0" smtClean="0"/>
              <a:t>Leadership</a:t>
            </a:r>
          </a:p>
          <a:p>
            <a:r>
              <a:rPr lang="en-US" dirty="0" smtClean="0"/>
              <a:t>Task Focus</a:t>
            </a:r>
          </a:p>
          <a:p>
            <a:r>
              <a:rPr lang="en-US" dirty="0" smtClean="0"/>
              <a:t>Interpersonal Focus</a:t>
            </a:r>
          </a:p>
          <a:p>
            <a:r>
              <a:rPr lang="en-US" dirty="0" smtClean="0"/>
              <a:t>Negotiation Orientation</a:t>
            </a:r>
            <a:endParaRPr lang="en-US" dirty="0"/>
          </a:p>
        </p:txBody>
      </p:sp>
      <p:pic>
        <p:nvPicPr>
          <p:cNvPr id="4" name="Picture 3"/>
          <p:cNvPicPr>
            <a:picLocks noChangeAspect="1"/>
          </p:cNvPicPr>
          <p:nvPr/>
        </p:nvPicPr>
        <p:blipFill rotWithShape="1">
          <a:blip r:embed="rId2"/>
          <a:srcRect l="53864" t="37407" r="40000" b="36667"/>
          <a:stretch/>
        </p:blipFill>
        <p:spPr>
          <a:xfrm>
            <a:off x="6070600" y="1752600"/>
            <a:ext cx="2410097" cy="3124200"/>
          </a:xfrm>
          <a:prstGeom prst="rect">
            <a:avLst/>
          </a:prstGeom>
        </p:spPr>
      </p:pic>
    </p:spTree>
    <p:extLst>
      <p:ext uri="{BB962C8B-B14F-4D97-AF65-F5344CB8AC3E}">
        <p14:creationId xmlns:p14="http://schemas.microsoft.com/office/powerpoint/2010/main" val="4056886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p:txBody>
          <a:bodyPr/>
          <a:lstStyle/>
          <a:p>
            <a:pPr eaLnBrk="1" hangingPunct="1">
              <a:defRPr/>
            </a:pPr>
            <a:r>
              <a:rPr lang="en-US" dirty="0" smtClean="0"/>
              <a:t>Team Player Styles</a:t>
            </a:r>
            <a:br>
              <a:rPr lang="en-US" dirty="0" smtClean="0"/>
            </a:br>
            <a:r>
              <a:rPr lang="en-US" dirty="0" smtClean="0"/>
              <a:t>-Glenn M. Parker</a:t>
            </a:r>
          </a:p>
        </p:txBody>
      </p:sp>
      <p:sp>
        <p:nvSpPr>
          <p:cNvPr id="20483" name="Rectangle 3"/>
          <p:cNvSpPr>
            <a:spLocks noGrp="1" noChangeArrowheads="1"/>
          </p:cNvSpPr>
          <p:nvPr>
            <p:ph idx="1"/>
            <p:custDataLst>
              <p:tags r:id="rId2"/>
            </p:custDataLst>
          </p:nvPr>
        </p:nvSpPr>
        <p:spPr>
          <a:xfrm>
            <a:off x="533400" y="1600200"/>
            <a:ext cx="8610600" cy="4495800"/>
          </a:xfrm>
        </p:spPr>
        <p:txBody>
          <a:bodyPr/>
          <a:lstStyle/>
          <a:p>
            <a:pPr eaLnBrk="1" hangingPunct="1">
              <a:defRPr/>
            </a:pPr>
            <a:r>
              <a:rPr lang="en-US" sz="2800" dirty="0" smtClean="0"/>
              <a:t>Contributor – task oriented</a:t>
            </a:r>
          </a:p>
          <a:p>
            <a:pPr lvl="1" eaLnBrk="1" hangingPunct="1">
              <a:defRPr/>
            </a:pPr>
            <a:r>
              <a:rPr lang="en-US" sz="2000" dirty="0" smtClean="0"/>
              <a:t>Authoritative, reliable, proficient, and organized</a:t>
            </a:r>
          </a:p>
          <a:p>
            <a:pPr eaLnBrk="1" hangingPunct="1">
              <a:defRPr/>
            </a:pPr>
            <a:r>
              <a:rPr lang="en-US" sz="2800" dirty="0" smtClean="0"/>
              <a:t>Collaborator – goal directed</a:t>
            </a:r>
          </a:p>
          <a:p>
            <a:pPr lvl="1" eaLnBrk="1" hangingPunct="1">
              <a:defRPr/>
            </a:pPr>
            <a:r>
              <a:rPr lang="en-US" sz="2000" dirty="0" smtClean="0"/>
              <a:t>Forward-thinking, flexible, and imaginative</a:t>
            </a:r>
          </a:p>
          <a:p>
            <a:pPr eaLnBrk="1" hangingPunct="1">
              <a:defRPr/>
            </a:pPr>
            <a:r>
              <a:rPr lang="en-US" sz="2800" dirty="0" smtClean="0"/>
              <a:t>Communicator – process oriented</a:t>
            </a:r>
          </a:p>
          <a:p>
            <a:pPr lvl="1" eaLnBrk="1" hangingPunct="1">
              <a:defRPr/>
            </a:pPr>
            <a:r>
              <a:rPr lang="en-US" sz="2000" dirty="0" smtClean="0"/>
              <a:t>Supportive, considerate, relaxed, and enthusiastic</a:t>
            </a:r>
          </a:p>
          <a:p>
            <a:pPr eaLnBrk="1" hangingPunct="1">
              <a:defRPr/>
            </a:pPr>
            <a:r>
              <a:rPr lang="en-US" sz="2800" dirty="0" smtClean="0"/>
              <a:t>Challenger – questions the goals</a:t>
            </a:r>
          </a:p>
          <a:p>
            <a:pPr lvl="1" eaLnBrk="1" hangingPunct="1">
              <a:defRPr/>
            </a:pPr>
            <a:r>
              <a:rPr lang="en-US" sz="2000" dirty="0" smtClean="0"/>
              <a:t>Honest, outspoken, principled, and adventurous</a:t>
            </a:r>
          </a:p>
          <a:p>
            <a:pPr eaLnBrk="1" hangingPunct="1">
              <a:defRPr/>
            </a:pPr>
            <a:endParaRPr lang="en-US" sz="2800" dirty="0" smtClean="0"/>
          </a:p>
          <a:p>
            <a:pPr eaLnBrk="1" hangingPunct="1">
              <a:buFont typeface="Wingdings" pitchFamily="2" charset="2"/>
              <a:buNone/>
              <a:defRPr/>
            </a:pPr>
            <a:r>
              <a:rPr lang="en-US" sz="3600" dirty="0" smtClean="0">
                <a:solidFill>
                  <a:schemeClr val="tx2"/>
                </a:solidFill>
              </a:rPr>
              <a:t>		</a:t>
            </a:r>
            <a:r>
              <a:rPr lang="en-US" sz="3600" dirty="0" smtClean="0">
                <a:solidFill>
                  <a:srgbClr val="FF0000"/>
                </a:solidFill>
              </a:rPr>
              <a:t>Which are you?</a:t>
            </a:r>
          </a:p>
        </p:txBody>
      </p:sp>
    </p:spTree>
    <p:extLst>
      <p:ext uri="{BB962C8B-B14F-4D97-AF65-F5344CB8AC3E}">
        <p14:creationId xmlns:p14="http://schemas.microsoft.com/office/powerpoint/2010/main" val="232811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a:xfrm>
            <a:off x="228600" y="1600200"/>
            <a:ext cx="8305800" cy="4267200"/>
          </a:xfrm>
        </p:spPr>
        <p:txBody>
          <a:bodyPr/>
          <a:lstStyle/>
          <a:p>
            <a:pPr marL="0" indent="0">
              <a:buNone/>
            </a:pPr>
            <a:r>
              <a:rPr lang="en-US" dirty="0" smtClean="0"/>
              <a:t>What do you do in cases of team conflict? </a:t>
            </a:r>
            <a:endParaRPr lang="en-US" dirty="0"/>
          </a:p>
        </p:txBody>
      </p:sp>
    </p:spTree>
    <p:extLst>
      <p:ext uri="{BB962C8B-B14F-4D97-AF65-F5344CB8AC3E}">
        <p14:creationId xmlns:p14="http://schemas.microsoft.com/office/powerpoint/2010/main" val="1633478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p:txBody>
          <a:bodyPr/>
          <a:lstStyle/>
          <a:p>
            <a:pPr eaLnBrk="1" hangingPunct="1">
              <a:defRPr/>
            </a:pPr>
            <a:r>
              <a:rPr lang="en-US" smtClean="0"/>
              <a:t>Giving Effective Feedback</a:t>
            </a:r>
          </a:p>
        </p:txBody>
      </p:sp>
      <p:sp>
        <p:nvSpPr>
          <p:cNvPr id="13315" name="Rectangle 3"/>
          <p:cNvSpPr>
            <a:spLocks noGrp="1" noChangeArrowheads="1"/>
          </p:cNvSpPr>
          <p:nvPr>
            <p:ph type="body" idx="1"/>
            <p:custDataLst>
              <p:tags r:id="rId2"/>
            </p:custDataLst>
          </p:nvPr>
        </p:nvSpPr>
        <p:spPr>
          <a:xfrm>
            <a:off x="304800" y="1676400"/>
            <a:ext cx="8077200" cy="4876800"/>
          </a:xfrm>
        </p:spPr>
        <p:txBody>
          <a:bodyPr/>
          <a:lstStyle/>
          <a:p>
            <a:pPr marL="609600" indent="-609600" eaLnBrk="1" hangingPunct="1">
              <a:lnSpc>
                <a:spcPct val="80000"/>
              </a:lnSpc>
              <a:defRPr/>
            </a:pPr>
            <a:r>
              <a:rPr lang="en-US" sz="2400" dirty="0" smtClean="0"/>
              <a:t>Be direct and honest.</a:t>
            </a:r>
          </a:p>
          <a:p>
            <a:pPr marL="609600" indent="-609600" eaLnBrk="1" hangingPunct="1">
              <a:lnSpc>
                <a:spcPct val="80000"/>
              </a:lnSpc>
              <a:defRPr/>
            </a:pPr>
            <a:r>
              <a:rPr lang="en-US" sz="2400" dirty="0" smtClean="0"/>
              <a:t>Focus on specific issues and behaviors, not generalizations.</a:t>
            </a:r>
          </a:p>
          <a:p>
            <a:pPr marL="609600" indent="-609600" eaLnBrk="1" hangingPunct="1">
              <a:lnSpc>
                <a:spcPct val="80000"/>
              </a:lnSpc>
              <a:defRPr/>
            </a:pPr>
            <a:r>
              <a:rPr lang="en-US" sz="2400" dirty="0" smtClean="0"/>
              <a:t>Provide specific examples and incidents.</a:t>
            </a:r>
          </a:p>
          <a:p>
            <a:pPr marL="609600" indent="-609600" eaLnBrk="1" hangingPunct="1">
              <a:lnSpc>
                <a:spcPct val="80000"/>
              </a:lnSpc>
              <a:defRPr/>
            </a:pPr>
            <a:r>
              <a:rPr lang="en-US" sz="2400" dirty="0" smtClean="0"/>
              <a:t>Cite positive information first, then negative.</a:t>
            </a:r>
          </a:p>
          <a:p>
            <a:pPr marL="609600" indent="-609600" eaLnBrk="1" hangingPunct="1">
              <a:lnSpc>
                <a:spcPct val="80000"/>
              </a:lnSpc>
              <a:defRPr/>
            </a:pPr>
            <a:r>
              <a:rPr lang="en-US" sz="2400" dirty="0" smtClean="0"/>
              <a:t>Give ideas for improvement and ask opinion from recipient.</a:t>
            </a:r>
          </a:p>
          <a:p>
            <a:pPr marL="609600" indent="-609600" eaLnBrk="1" hangingPunct="1">
              <a:lnSpc>
                <a:spcPct val="80000"/>
              </a:lnSpc>
              <a:defRPr/>
            </a:pPr>
            <a:r>
              <a:rPr lang="en-US" sz="2400" dirty="0" smtClean="0"/>
              <a:t>Ask for reciprocal feedback.</a:t>
            </a:r>
          </a:p>
          <a:p>
            <a:pPr marL="609600" indent="-609600" eaLnBrk="1" hangingPunct="1">
              <a:lnSpc>
                <a:spcPct val="80000"/>
              </a:lnSpc>
              <a:defRPr/>
            </a:pPr>
            <a:r>
              <a:rPr lang="en-US" sz="2400" dirty="0" smtClean="0"/>
              <a:t>It is well-timed.</a:t>
            </a:r>
          </a:p>
          <a:p>
            <a:pPr marL="609600" indent="-609600" eaLnBrk="1" hangingPunct="1">
              <a:lnSpc>
                <a:spcPct val="80000"/>
              </a:lnSpc>
              <a:defRPr/>
            </a:pPr>
            <a:r>
              <a:rPr lang="en-US" sz="2400" dirty="0" smtClean="0"/>
              <a:t>Refer to clear expectations that were known in advance.</a:t>
            </a:r>
          </a:p>
          <a:p>
            <a:pPr marL="609600" indent="-609600" eaLnBrk="1" hangingPunct="1">
              <a:lnSpc>
                <a:spcPct val="80000"/>
              </a:lnSpc>
              <a:defRPr/>
            </a:pPr>
            <a:r>
              <a:rPr lang="en-US" sz="2400" dirty="0" smtClean="0"/>
              <a:t>Check if feedback was clearly communicated.</a:t>
            </a:r>
          </a:p>
        </p:txBody>
      </p:sp>
    </p:spTree>
    <p:extLst>
      <p:ext uri="{BB962C8B-B14F-4D97-AF65-F5344CB8AC3E}">
        <p14:creationId xmlns:p14="http://schemas.microsoft.com/office/powerpoint/2010/main" val="3769720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Ranker Activity</a:t>
            </a:r>
            <a:endParaRPr lang="en-US" dirty="0"/>
          </a:p>
        </p:txBody>
      </p:sp>
      <p:pic>
        <p:nvPicPr>
          <p:cNvPr id="5" name="Picture 2" descr="http://img.gawkerassets.com/img/18npr5f17fsewjpg/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986603" cy="447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42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p:txBody>
          <a:bodyPr/>
          <a:lstStyle/>
          <a:p>
            <a:pPr eaLnBrk="1" hangingPunct="1">
              <a:defRPr/>
            </a:pPr>
            <a:r>
              <a:rPr lang="en-US" smtClean="0"/>
              <a:t>Receiving Effective Feedback</a:t>
            </a:r>
          </a:p>
        </p:txBody>
      </p:sp>
      <p:sp>
        <p:nvSpPr>
          <p:cNvPr id="14339" name="Rectangle 3"/>
          <p:cNvSpPr>
            <a:spLocks noGrp="1" noChangeArrowheads="1"/>
          </p:cNvSpPr>
          <p:nvPr>
            <p:ph type="body" idx="1"/>
            <p:custDataLst>
              <p:tags r:id="rId2"/>
            </p:custDataLst>
          </p:nvPr>
        </p:nvSpPr>
        <p:spPr>
          <a:xfrm>
            <a:off x="304800" y="1752600"/>
            <a:ext cx="8534400" cy="4953000"/>
          </a:xfrm>
        </p:spPr>
        <p:txBody>
          <a:bodyPr/>
          <a:lstStyle/>
          <a:p>
            <a:pPr marL="609600" indent="-609600" eaLnBrk="1" hangingPunct="1">
              <a:lnSpc>
                <a:spcPct val="80000"/>
              </a:lnSpc>
              <a:defRPr/>
            </a:pPr>
            <a:r>
              <a:rPr lang="en-US" sz="2400" dirty="0" smtClean="0"/>
              <a:t>Stop Talking!  It’s impossible to listen if you are talking.</a:t>
            </a:r>
          </a:p>
          <a:p>
            <a:pPr marL="609600" indent="-609600" eaLnBrk="1" hangingPunct="1">
              <a:lnSpc>
                <a:spcPct val="80000"/>
              </a:lnSpc>
              <a:defRPr/>
            </a:pPr>
            <a:r>
              <a:rPr lang="en-US" sz="2400" dirty="0" smtClean="0"/>
              <a:t>Accept feedback as “reality” for the person giving it.</a:t>
            </a:r>
          </a:p>
          <a:p>
            <a:pPr marL="609600" indent="-609600" eaLnBrk="1" hangingPunct="1">
              <a:lnSpc>
                <a:spcPct val="80000"/>
              </a:lnSpc>
              <a:defRPr/>
            </a:pPr>
            <a:r>
              <a:rPr lang="en-US" sz="2400" dirty="0" smtClean="0"/>
              <a:t>Show the talker you want to listen.  Look and act interested.</a:t>
            </a:r>
          </a:p>
          <a:p>
            <a:pPr marL="609600" indent="-609600" eaLnBrk="1" hangingPunct="1">
              <a:lnSpc>
                <a:spcPct val="80000"/>
              </a:lnSpc>
              <a:defRPr/>
            </a:pPr>
            <a:r>
              <a:rPr lang="en-US" sz="2400" dirty="0" smtClean="0"/>
              <a:t>Do not get distracted during a conversation.</a:t>
            </a:r>
          </a:p>
          <a:p>
            <a:pPr marL="609600" indent="-609600" eaLnBrk="1" hangingPunct="1">
              <a:lnSpc>
                <a:spcPct val="80000"/>
              </a:lnSpc>
              <a:defRPr/>
            </a:pPr>
            <a:r>
              <a:rPr lang="en-US" sz="2400" dirty="0" smtClean="0"/>
              <a:t>Ask for additional information and examples.</a:t>
            </a:r>
          </a:p>
          <a:p>
            <a:pPr marL="609600" indent="-609600" eaLnBrk="1" hangingPunct="1">
              <a:lnSpc>
                <a:spcPct val="80000"/>
              </a:lnSpc>
              <a:defRPr/>
            </a:pPr>
            <a:r>
              <a:rPr lang="en-US" sz="2400" dirty="0" smtClean="0"/>
              <a:t>Focus on how the feedback can help solve a specific problem.</a:t>
            </a:r>
          </a:p>
          <a:p>
            <a:pPr marL="609600" indent="-609600" eaLnBrk="1" hangingPunct="1">
              <a:lnSpc>
                <a:spcPct val="80000"/>
              </a:lnSpc>
              <a:defRPr/>
            </a:pPr>
            <a:r>
              <a:rPr lang="en-US" sz="2400" dirty="0" smtClean="0"/>
              <a:t>Summarize what you think has been said to assure understanding.</a:t>
            </a:r>
          </a:p>
          <a:p>
            <a:pPr marL="609600" indent="-609600" eaLnBrk="1" hangingPunct="1">
              <a:lnSpc>
                <a:spcPct val="80000"/>
              </a:lnSpc>
              <a:defRPr/>
            </a:pPr>
            <a:r>
              <a:rPr lang="en-US" sz="2400" dirty="0" smtClean="0"/>
              <a:t>Express appreciation for others’ input.</a:t>
            </a:r>
          </a:p>
        </p:txBody>
      </p:sp>
    </p:spTree>
    <p:extLst>
      <p:ext uri="{BB962C8B-B14F-4D97-AF65-F5344CB8AC3E}">
        <p14:creationId xmlns:p14="http://schemas.microsoft.com/office/powerpoint/2010/main" val="12644148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lstStyle/>
          <a:p>
            <a:pPr eaLnBrk="1" hangingPunct="1">
              <a:defRPr/>
            </a:pPr>
            <a:r>
              <a:rPr lang="en-US" smtClean="0"/>
              <a:t>Guidelines for Productive Meetings</a:t>
            </a:r>
          </a:p>
        </p:txBody>
      </p:sp>
      <p:sp>
        <p:nvSpPr>
          <p:cNvPr id="22531" name="Rectangle 3"/>
          <p:cNvSpPr>
            <a:spLocks noGrp="1" noChangeArrowheads="1"/>
          </p:cNvSpPr>
          <p:nvPr>
            <p:ph idx="1"/>
            <p:custDataLst>
              <p:tags r:id="rId2"/>
            </p:custDataLst>
          </p:nvPr>
        </p:nvSpPr>
        <p:spPr>
          <a:xfrm>
            <a:off x="304800" y="1905000"/>
            <a:ext cx="8839200" cy="4495800"/>
          </a:xfrm>
        </p:spPr>
        <p:txBody>
          <a:bodyPr/>
          <a:lstStyle/>
          <a:p>
            <a:pPr eaLnBrk="1" hangingPunct="1">
              <a:lnSpc>
                <a:spcPct val="80000"/>
              </a:lnSpc>
              <a:defRPr/>
            </a:pPr>
            <a:r>
              <a:rPr lang="en-US" sz="2800" dirty="0" smtClean="0"/>
              <a:t>Set and distribute an agenda in advance</a:t>
            </a:r>
          </a:p>
          <a:p>
            <a:pPr eaLnBrk="1" hangingPunct="1">
              <a:lnSpc>
                <a:spcPct val="80000"/>
              </a:lnSpc>
              <a:defRPr/>
            </a:pPr>
            <a:r>
              <a:rPr lang="en-US" sz="2800" dirty="0" smtClean="0"/>
              <a:t>Make sure roles are assigned</a:t>
            </a:r>
          </a:p>
          <a:p>
            <a:pPr eaLnBrk="1" hangingPunct="1">
              <a:lnSpc>
                <a:spcPct val="80000"/>
              </a:lnSpc>
              <a:defRPr/>
            </a:pPr>
            <a:r>
              <a:rPr lang="en-US" sz="2800" dirty="0" smtClean="0"/>
              <a:t>Limit interruptions</a:t>
            </a:r>
          </a:p>
          <a:p>
            <a:pPr eaLnBrk="1" hangingPunct="1">
              <a:lnSpc>
                <a:spcPct val="80000"/>
              </a:lnSpc>
              <a:defRPr/>
            </a:pPr>
            <a:r>
              <a:rPr lang="en-US" sz="2800" dirty="0" smtClean="0"/>
              <a:t>Take minutes (notes) and distribute them at the meeting (or via email before)</a:t>
            </a:r>
          </a:p>
          <a:p>
            <a:pPr eaLnBrk="1" hangingPunct="1">
              <a:lnSpc>
                <a:spcPct val="80000"/>
              </a:lnSpc>
              <a:defRPr/>
            </a:pPr>
            <a:r>
              <a:rPr lang="en-US" sz="2800" dirty="0" smtClean="0"/>
              <a:t>Identify action items, person responsible, and deadline (in minutes)</a:t>
            </a:r>
          </a:p>
          <a:p>
            <a:pPr eaLnBrk="1" hangingPunct="1">
              <a:lnSpc>
                <a:spcPct val="80000"/>
              </a:lnSpc>
              <a:defRPr/>
            </a:pPr>
            <a:r>
              <a:rPr lang="en-US" sz="2800" dirty="0" smtClean="0"/>
              <a:t>Set next meeting (date, agenda, etc.)</a:t>
            </a:r>
          </a:p>
          <a:p>
            <a:pPr eaLnBrk="1" hangingPunct="1">
              <a:lnSpc>
                <a:spcPct val="80000"/>
              </a:lnSpc>
              <a:defRPr/>
            </a:pPr>
            <a:r>
              <a:rPr lang="en-US" sz="2800" dirty="0" smtClean="0"/>
              <a:t>Evaluate the meeting (can include in minutes)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Meeting Evaluation</a:t>
            </a:r>
            <a:endParaRPr lang="en-US" dirty="0"/>
          </a:p>
        </p:txBody>
      </p:sp>
      <p:sp>
        <p:nvSpPr>
          <p:cNvPr id="13" name="Content Placeholder 12"/>
          <p:cNvSpPr>
            <a:spLocks noGrp="1"/>
          </p:cNvSpPr>
          <p:nvPr>
            <p:ph sz="half" idx="1"/>
            <p:custDataLst>
              <p:tags r:id="rId2"/>
            </p:custDataLst>
          </p:nvPr>
        </p:nvSpPr>
        <p:spPr/>
        <p:txBody>
          <a:bodyPr/>
          <a:lstStyle/>
          <a:p>
            <a:r>
              <a:rPr lang="en-US" dirty="0" smtClean="0"/>
              <a:t>Positives (Plus)</a:t>
            </a:r>
          </a:p>
          <a:p>
            <a:pPr lvl="1"/>
            <a:r>
              <a:rPr lang="en-US" sz="2000" dirty="0" smtClean="0"/>
              <a:t>Everyone was in attendance</a:t>
            </a:r>
          </a:p>
          <a:p>
            <a:pPr lvl="1"/>
            <a:r>
              <a:rPr lang="en-US" sz="2000" dirty="0" smtClean="0"/>
              <a:t>Agenda was complete and distributed ahead of meeting via email</a:t>
            </a:r>
          </a:p>
          <a:p>
            <a:pPr lvl="1"/>
            <a:r>
              <a:rPr lang="en-US" sz="2000" dirty="0" smtClean="0"/>
              <a:t>Jose was prepared to present his proposed schedule</a:t>
            </a:r>
          </a:p>
          <a:p>
            <a:pPr lvl="1"/>
            <a:r>
              <a:rPr lang="en-US" sz="2000" dirty="0" smtClean="0"/>
              <a:t>Matt found new resource for teamwork</a:t>
            </a:r>
            <a:endParaRPr lang="en-US" sz="2000" dirty="0"/>
          </a:p>
        </p:txBody>
      </p:sp>
      <p:sp>
        <p:nvSpPr>
          <p:cNvPr id="14" name="Content Placeholder 13"/>
          <p:cNvSpPr>
            <a:spLocks noGrp="1"/>
          </p:cNvSpPr>
          <p:nvPr>
            <p:ph sz="half" idx="2"/>
            <p:custDataLst>
              <p:tags r:id="rId3"/>
            </p:custDataLst>
          </p:nvPr>
        </p:nvSpPr>
        <p:spPr/>
        <p:txBody>
          <a:bodyPr/>
          <a:lstStyle/>
          <a:p>
            <a:r>
              <a:rPr lang="en-US" dirty="0" smtClean="0"/>
              <a:t>Adjust (Delta)</a:t>
            </a:r>
          </a:p>
          <a:p>
            <a:pPr lvl="1"/>
            <a:r>
              <a:rPr lang="en-US" sz="2000" dirty="0" smtClean="0"/>
              <a:t>Rob was 10 minutes late</a:t>
            </a:r>
          </a:p>
          <a:p>
            <a:pPr lvl="1"/>
            <a:r>
              <a:rPr lang="en-US" sz="2000" dirty="0" smtClean="0"/>
              <a:t>Tangents about Dr. Who wasted time</a:t>
            </a:r>
          </a:p>
          <a:p>
            <a:pPr lvl="1"/>
            <a:r>
              <a:rPr lang="en-US" sz="2000" dirty="0" smtClean="0"/>
              <a:t>Presentations not complete</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CRAPOLA </a:t>
            </a:r>
            <a:r>
              <a:rPr lang="en-US" sz="2400" dirty="0" smtClean="0"/>
              <a:t>(</a:t>
            </a:r>
            <a:r>
              <a:rPr lang="en-US" sz="2400" dirty="0" err="1" smtClean="0"/>
              <a:t>Hensey</a:t>
            </a:r>
            <a:r>
              <a:rPr lang="en-US" sz="2400" dirty="0" smtClean="0"/>
              <a:t> 2001)</a:t>
            </a:r>
            <a:endParaRPr lang="en-US" dirty="0"/>
          </a:p>
        </p:txBody>
      </p:sp>
      <p:sp>
        <p:nvSpPr>
          <p:cNvPr id="3" name="Content Placeholder 2"/>
          <p:cNvSpPr>
            <a:spLocks noGrp="1"/>
          </p:cNvSpPr>
          <p:nvPr>
            <p:ph idx="1"/>
            <p:custDataLst>
              <p:tags r:id="rId2"/>
            </p:custDataLst>
          </p:nvPr>
        </p:nvSpPr>
        <p:spPr/>
        <p:txBody>
          <a:bodyPr/>
          <a:lstStyle/>
          <a:p>
            <a:r>
              <a:rPr lang="en-US" dirty="0" smtClean="0"/>
              <a:t>If team process isn’t followed, the team risks defaulting to the CRAPOLA process</a:t>
            </a:r>
          </a:p>
          <a:p>
            <a:pPr lvl="1"/>
            <a:r>
              <a:rPr lang="en-US" dirty="0" smtClean="0"/>
              <a:t>Circular</a:t>
            </a:r>
          </a:p>
          <a:p>
            <a:pPr lvl="1"/>
            <a:r>
              <a:rPr lang="en-US" dirty="0" smtClean="0"/>
              <a:t>Repetitive</a:t>
            </a:r>
          </a:p>
          <a:p>
            <a:pPr lvl="1"/>
            <a:r>
              <a:rPr lang="en-US" dirty="0" smtClean="0"/>
              <a:t>Argumentative</a:t>
            </a:r>
          </a:p>
          <a:p>
            <a:pPr lvl="1"/>
            <a:r>
              <a:rPr lang="en-US" dirty="0" smtClean="0"/>
              <a:t>Personal</a:t>
            </a:r>
          </a:p>
          <a:p>
            <a:pPr lvl="1"/>
            <a:r>
              <a:rPr lang="en-US" dirty="0" smtClean="0"/>
              <a:t>Opinionated</a:t>
            </a:r>
          </a:p>
          <a:p>
            <a:pPr lvl="1"/>
            <a:r>
              <a:rPr lang="en-US" dirty="0" smtClean="0"/>
              <a:t>Leading Anywhere but where we need to go</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dirty="0" smtClean="0"/>
              <a:t>How do you assess teamwork?</a:t>
            </a:r>
          </a:p>
          <a:p>
            <a:r>
              <a:rPr lang="en-US" dirty="0" smtClean="0"/>
              <a:t>Teamwork and grades</a:t>
            </a:r>
            <a:endParaRPr lang="en-US" dirty="0"/>
          </a:p>
        </p:txBody>
      </p:sp>
    </p:spTree>
    <p:extLst>
      <p:ext uri="{BB962C8B-B14F-4D97-AF65-F5344CB8AC3E}">
        <p14:creationId xmlns:p14="http://schemas.microsoft.com/office/powerpoint/2010/main" val="1613297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CATME: Assessment</a:t>
            </a:r>
            <a:endParaRPr lang="en-US" dirty="0"/>
          </a:p>
        </p:txBody>
      </p:sp>
      <p:pic>
        <p:nvPicPr>
          <p:cNvPr id="3" name="Picture 2"/>
          <p:cNvPicPr>
            <a:picLocks noChangeAspect="1"/>
          </p:cNvPicPr>
          <p:nvPr/>
        </p:nvPicPr>
        <p:blipFill rotWithShape="1">
          <a:blip r:embed="rId2"/>
          <a:srcRect l="54624" t="26759" r="1137" b="15926"/>
          <a:stretch/>
        </p:blipFill>
        <p:spPr>
          <a:xfrm>
            <a:off x="152400" y="1981200"/>
            <a:ext cx="8817931" cy="3505200"/>
          </a:xfrm>
          <a:prstGeom prst="rect">
            <a:avLst/>
          </a:prstGeom>
        </p:spPr>
      </p:pic>
    </p:spTree>
    <p:extLst>
      <p:ext uri="{BB962C8B-B14F-4D97-AF65-F5344CB8AC3E}">
        <p14:creationId xmlns:p14="http://schemas.microsoft.com/office/powerpoint/2010/main" val="1962759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1"/>
            </p:custDataLst>
          </p:nvPr>
        </p:nvSpPr>
        <p:spPr>
          <a:xfrm>
            <a:off x="2971800" y="381000"/>
            <a:ext cx="5943600" cy="1143000"/>
          </a:xfrm>
        </p:spPr>
        <p:txBody>
          <a:bodyPr/>
          <a:lstStyle/>
          <a:p>
            <a:pPr eaLnBrk="1" hangingPunct="1">
              <a:defRPr/>
            </a:pPr>
            <a:r>
              <a:rPr lang="en-US" sz="2800" dirty="0" smtClean="0"/>
              <a:t>Think-Pair-Share</a:t>
            </a:r>
          </a:p>
        </p:txBody>
      </p:sp>
      <p:sp>
        <p:nvSpPr>
          <p:cNvPr id="11267" name="Rectangle 3"/>
          <p:cNvSpPr>
            <a:spLocks noGrp="1" noChangeArrowheads="1"/>
          </p:cNvSpPr>
          <p:nvPr>
            <p:ph idx="1"/>
            <p:custDataLst>
              <p:tags r:id="rId2"/>
            </p:custDataLst>
          </p:nvPr>
        </p:nvSpPr>
        <p:spPr/>
        <p:txBody>
          <a:bodyPr/>
          <a:lstStyle/>
          <a:p>
            <a:pPr eaLnBrk="1" hangingPunct="1">
              <a:defRPr/>
            </a:pPr>
            <a:r>
              <a:rPr lang="en-US" dirty="0" smtClean="0"/>
              <a:t>Advantages of teamwork in the classroom?</a:t>
            </a:r>
          </a:p>
          <a:p>
            <a:pPr eaLnBrk="1" hangingPunct="1">
              <a:defRPr/>
            </a:pPr>
            <a:endParaRPr lang="en-US" dirty="0" smtClean="0"/>
          </a:p>
          <a:p>
            <a:pPr eaLnBrk="1" hangingPunct="1">
              <a:defRPr/>
            </a:pPr>
            <a:endParaRPr lang="en-US" dirty="0" smtClean="0"/>
          </a:p>
          <a:p>
            <a:pPr eaLnBrk="1" hangingPunct="1">
              <a:defRPr/>
            </a:pPr>
            <a:r>
              <a:rPr lang="en-US" dirty="0" smtClean="0"/>
              <a:t>Disadvantages?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Think-Pair-Share</a:t>
            </a:r>
            <a:endParaRPr lang="en-US" dirty="0"/>
          </a:p>
        </p:txBody>
      </p:sp>
      <p:sp>
        <p:nvSpPr>
          <p:cNvPr id="3" name="Content Placeholder 2"/>
          <p:cNvSpPr>
            <a:spLocks noGrp="1"/>
          </p:cNvSpPr>
          <p:nvPr>
            <p:ph idx="1"/>
            <p:custDataLst>
              <p:tags r:id="rId2"/>
            </p:custDataLst>
          </p:nvPr>
        </p:nvSpPr>
        <p:spPr>
          <a:xfrm>
            <a:off x="381000" y="1828800"/>
            <a:ext cx="8305800" cy="4267200"/>
          </a:xfrm>
        </p:spPr>
        <p:txBody>
          <a:bodyPr/>
          <a:lstStyle/>
          <a:p>
            <a:r>
              <a:rPr lang="en-US" dirty="0" smtClean="0"/>
              <a:t>What ways and considerations should be made in forming teams?</a:t>
            </a:r>
          </a:p>
          <a:p>
            <a:r>
              <a:rPr lang="en-US" dirty="0" smtClean="0"/>
              <a:t>Random</a:t>
            </a:r>
          </a:p>
          <a:p>
            <a:r>
              <a:rPr lang="en-US" dirty="0" smtClean="0"/>
              <a:t>Self Select</a:t>
            </a:r>
          </a:p>
          <a:p>
            <a:r>
              <a:rPr lang="en-US" dirty="0" smtClean="0"/>
              <a:t>Skill Based</a:t>
            </a:r>
          </a:p>
          <a:p>
            <a:r>
              <a:rPr lang="en-US" dirty="0" smtClean="0"/>
              <a:t>Heterogeneous vs. Homogeneous</a:t>
            </a:r>
          </a:p>
          <a:p>
            <a:r>
              <a:rPr lang="en-US" dirty="0" smtClean="0"/>
              <a:t>Ethnicity and Gender</a:t>
            </a:r>
          </a:p>
          <a:p>
            <a:endParaRPr lang="en-US" dirty="0"/>
          </a:p>
        </p:txBody>
      </p:sp>
    </p:spTree>
    <p:extLst>
      <p:ext uri="{BB962C8B-B14F-4D97-AF65-F5344CB8AC3E}">
        <p14:creationId xmlns:p14="http://schemas.microsoft.com/office/powerpoint/2010/main" val="25766950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CATME.ORG</a:t>
            </a:r>
            <a:endParaRPr lang="en-US" dirty="0"/>
          </a:p>
        </p:txBody>
      </p:sp>
      <p:sp>
        <p:nvSpPr>
          <p:cNvPr id="3" name="Rectangle 2"/>
          <p:cNvSpPr/>
          <p:nvPr/>
        </p:nvSpPr>
        <p:spPr>
          <a:xfrm>
            <a:off x="228600" y="1676400"/>
            <a:ext cx="9144000" cy="707886"/>
          </a:xfrm>
          <a:prstGeom prst="rect">
            <a:avLst/>
          </a:prstGeom>
        </p:spPr>
        <p:txBody>
          <a:bodyPr wrap="square">
            <a:spAutoFit/>
          </a:bodyPr>
          <a:lstStyle/>
          <a:p>
            <a:r>
              <a:rPr lang="en-US" sz="2000" b="1" dirty="0">
                <a:solidFill>
                  <a:srgbClr val="000000"/>
                </a:solidFill>
                <a:latin typeface="Verdana" panose="020B0604030504040204" pitchFamily="34" charset="0"/>
              </a:rPr>
              <a:t>Comprehensive Assessment of Team Member </a:t>
            </a:r>
            <a:r>
              <a:rPr lang="en-US" sz="2000" b="1" dirty="0" smtClean="0">
                <a:solidFill>
                  <a:srgbClr val="000000"/>
                </a:solidFill>
                <a:latin typeface="Verdana" panose="020B0604030504040204" pitchFamily="34" charset="0"/>
              </a:rPr>
              <a:t>Effectiveness</a:t>
            </a:r>
          </a:p>
          <a:p>
            <a:endParaRPr lang="en-US" sz="2000" b="1" dirty="0">
              <a:solidFill>
                <a:srgbClr val="000000"/>
              </a:solidFill>
              <a:latin typeface="Verdana" panose="020B0604030504040204" pitchFamily="34" charset="0"/>
            </a:endParaRPr>
          </a:p>
        </p:txBody>
      </p:sp>
      <p:pic>
        <p:nvPicPr>
          <p:cNvPr id="5" name="Picture 4"/>
          <p:cNvPicPr>
            <a:picLocks noChangeAspect="1"/>
          </p:cNvPicPr>
          <p:nvPr/>
        </p:nvPicPr>
        <p:blipFill rotWithShape="1">
          <a:blip r:embed="rId3"/>
          <a:srcRect l="47500" t="6297" r="455" b="10000"/>
          <a:stretch/>
        </p:blipFill>
        <p:spPr>
          <a:xfrm>
            <a:off x="200025" y="2057400"/>
            <a:ext cx="8702520" cy="4294257"/>
          </a:xfrm>
          <a:prstGeom prst="rect">
            <a:avLst/>
          </a:prstGeom>
        </p:spPr>
      </p:pic>
      <p:sp>
        <p:nvSpPr>
          <p:cNvPr id="7" name="Rectangle 6"/>
          <p:cNvSpPr/>
          <p:nvPr/>
        </p:nvSpPr>
        <p:spPr bwMode="auto">
          <a:xfrm>
            <a:off x="533400" y="3352800"/>
            <a:ext cx="609600" cy="2667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3240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Team Formation</a:t>
            </a:r>
            <a:endParaRPr lang="en-US" dirty="0"/>
          </a:p>
        </p:txBody>
      </p:sp>
      <p:pic>
        <p:nvPicPr>
          <p:cNvPr id="4" name="Picture 3"/>
          <p:cNvPicPr>
            <a:picLocks noChangeAspect="1"/>
          </p:cNvPicPr>
          <p:nvPr/>
        </p:nvPicPr>
        <p:blipFill rotWithShape="1">
          <a:blip r:embed="rId4"/>
          <a:srcRect l="63864" t="20371" r="18636" b="10000"/>
          <a:stretch/>
        </p:blipFill>
        <p:spPr>
          <a:xfrm>
            <a:off x="2667000" y="1600200"/>
            <a:ext cx="4088476" cy="4991128"/>
          </a:xfrm>
          <a:prstGeom prst="rect">
            <a:avLst/>
          </a:prstGeom>
        </p:spPr>
      </p:pic>
    </p:spTree>
    <p:extLst>
      <p:ext uri="{BB962C8B-B14F-4D97-AF65-F5344CB8AC3E}">
        <p14:creationId xmlns:p14="http://schemas.microsoft.com/office/powerpoint/2010/main" val="120206001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lstStyle/>
          <a:p>
            <a:pPr eaLnBrk="1" hangingPunct="1">
              <a:defRPr/>
            </a:pPr>
            <a:r>
              <a:rPr lang="en-US" smtClean="0"/>
              <a:t>Types of Learning Teams</a:t>
            </a:r>
          </a:p>
        </p:txBody>
      </p:sp>
      <p:pic>
        <p:nvPicPr>
          <p:cNvPr id="1026" name="Picture 2"/>
          <p:cNvPicPr>
            <a:picLocks noChangeAspect="1" noChangeArrowheads="1"/>
          </p:cNvPicPr>
          <p:nvPr>
            <p:custDataLst>
              <p:tags r:id="rId2"/>
            </p:custDataLst>
          </p:nvPr>
        </p:nvPicPr>
        <p:blipFill rotWithShape="1">
          <a:blip r:embed="rId5" cstate="print"/>
          <a:srcRect l="3777" t="3979" r="7897" b="5218"/>
          <a:stretch/>
        </p:blipFill>
        <p:spPr bwMode="auto">
          <a:xfrm>
            <a:off x="2286000" y="1636143"/>
            <a:ext cx="4089400" cy="44611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p:txBody>
          <a:bodyPr/>
          <a:lstStyle/>
          <a:p>
            <a:pPr eaLnBrk="1" hangingPunct="1">
              <a:defRPr/>
            </a:pPr>
            <a:r>
              <a:rPr lang="en-US" sz="3200" dirty="0" smtClean="0"/>
              <a:t>What are the elements of a good team?</a:t>
            </a:r>
          </a:p>
        </p:txBody>
      </p:sp>
      <p:sp>
        <p:nvSpPr>
          <p:cNvPr id="12291" name="Rectangle 3"/>
          <p:cNvSpPr>
            <a:spLocks noGrp="1" noChangeArrowheads="1"/>
          </p:cNvSpPr>
          <p:nvPr>
            <p:ph idx="1"/>
            <p:custDataLst>
              <p:tags r:id="rId2"/>
            </p:custDataLst>
          </p:nvPr>
        </p:nvSpPr>
        <p:spPr>
          <a:xfrm>
            <a:off x="381000" y="1676400"/>
            <a:ext cx="8458200" cy="4800600"/>
          </a:xfrm>
        </p:spPr>
        <p:txBody>
          <a:bodyPr/>
          <a:lstStyle/>
          <a:p>
            <a:pPr eaLnBrk="1" hangingPunct="1">
              <a:lnSpc>
                <a:spcPct val="80000"/>
              </a:lnSpc>
              <a:buFont typeface="Wingdings" pitchFamily="2" charset="2"/>
              <a:buNone/>
              <a:defRPr/>
            </a:pPr>
            <a:r>
              <a:rPr lang="en-US" sz="3600" dirty="0" smtClean="0"/>
              <a:t>5 elements of functioning teams:</a:t>
            </a:r>
          </a:p>
          <a:p>
            <a:pPr eaLnBrk="1" hangingPunct="1">
              <a:lnSpc>
                <a:spcPct val="80000"/>
              </a:lnSpc>
              <a:buFont typeface="Wingdings" pitchFamily="2" charset="2"/>
              <a:buNone/>
              <a:defRPr/>
            </a:pPr>
            <a:endParaRPr lang="en-US" sz="3600" dirty="0" smtClean="0"/>
          </a:p>
          <a:p>
            <a:pPr eaLnBrk="1" hangingPunct="1">
              <a:lnSpc>
                <a:spcPct val="80000"/>
              </a:lnSpc>
              <a:defRPr/>
            </a:pPr>
            <a:r>
              <a:rPr lang="en-US" sz="3600" i="1" dirty="0" smtClean="0"/>
              <a:t>Positive interdependence</a:t>
            </a:r>
            <a:endParaRPr lang="en-US" sz="3600" dirty="0" smtClean="0"/>
          </a:p>
          <a:p>
            <a:pPr eaLnBrk="1" hangingPunct="1">
              <a:lnSpc>
                <a:spcPct val="80000"/>
              </a:lnSpc>
              <a:defRPr/>
            </a:pPr>
            <a:r>
              <a:rPr lang="en-US" sz="3600" i="1" dirty="0" smtClean="0"/>
              <a:t>Group processing and conflict resolution</a:t>
            </a:r>
          </a:p>
          <a:p>
            <a:pPr eaLnBrk="1" hangingPunct="1">
              <a:lnSpc>
                <a:spcPct val="80000"/>
              </a:lnSpc>
              <a:defRPr/>
            </a:pPr>
            <a:r>
              <a:rPr lang="en-US" sz="3600" i="1" dirty="0" smtClean="0"/>
              <a:t>Individual and group accountability</a:t>
            </a:r>
            <a:r>
              <a:rPr lang="en-US" sz="3600" dirty="0" smtClean="0"/>
              <a:t> </a:t>
            </a:r>
          </a:p>
          <a:p>
            <a:pPr eaLnBrk="1" hangingPunct="1">
              <a:lnSpc>
                <a:spcPct val="80000"/>
              </a:lnSpc>
              <a:defRPr/>
            </a:pPr>
            <a:r>
              <a:rPr lang="en-US" sz="3600" i="1" dirty="0" smtClean="0"/>
              <a:t>Interaction </a:t>
            </a:r>
          </a:p>
          <a:p>
            <a:pPr eaLnBrk="1" hangingPunct="1">
              <a:lnSpc>
                <a:spcPct val="80000"/>
              </a:lnSpc>
              <a:defRPr/>
            </a:pPr>
            <a:r>
              <a:rPr lang="en-US" sz="3600" i="1" dirty="0" smtClean="0"/>
              <a:t>Teamwork skills</a:t>
            </a:r>
            <a:endParaRPr 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defRPr/>
            </a:pPr>
            <a:r>
              <a:rPr lang="en-US" smtClean="0"/>
              <a:t>Team Roles</a:t>
            </a:r>
          </a:p>
        </p:txBody>
      </p:sp>
      <p:sp>
        <p:nvSpPr>
          <p:cNvPr id="15363" name="Rectangle 3"/>
          <p:cNvSpPr>
            <a:spLocks noGrp="1" noChangeArrowheads="1"/>
          </p:cNvSpPr>
          <p:nvPr>
            <p:ph idx="1"/>
            <p:custDataLst>
              <p:tags r:id="rId2"/>
            </p:custDataLst>
          </p:nvPr>
        </p:nvSpPr>
        <p:spPr>
          <a:xfrm>
            <a:off x="457200" y="1676400"/>
            <a:ext cx="8305800" cy="4267200"/>
          </a:xfrm>
        </p:spPr>
        <p:txBody>
          <a:bodyPr/>
          <a:lstStyle/>
          <a:p>
            <a:pPr eaLnBrk="1" hangingPunct="1">
              <a:defRPr/>
            </a:pPr>
            <a:r>
              <a:rPr lang="en-US" dirty="0" smtClean="0"/>
              <a:t>Leader</a:t>
            </a:r>
          </a:p>
          <a:p>
            <a:pPr eaLnBrk="1" hangingPunct="1">
              <a:defRPr/>
            </a:pPr>
            <a:r>
              <a:rPr lang="en-US" dirty="0" smtClean="0"/>
              <a:t>Recorder</a:t>
            </a:r>
          </a:p>
          <a:p>
            <a:pPr eaLnBrk="1" hangingPunct="1">
              <a:defRPr/>
            </a:pPr>
            <a:r>
              <a:rPr lang="en-US" dirty="0" smtClean="0"/>
              <a:t>Consultant</a:t>
            </a:r>
          </a:p>
          <a:p>
            <a:pPr eaLnBrk="1" hangingPunct="1">
              <a:defRPr/>
            </a:pPr>
            <a:r>
              <a:rPr lang="en-US" dirty="0" smtClean="0"/>
              <a:t>Time Keeper</a:t>
            </a:r>
          </a:p>
          <a:p>
            <a:pPr eaLnBrk="1" hangingPunct="1">
              <a:defRPr/>
            </a:pPr>
            <a:r>
              <a:rPr lang="en-US" dirty="0" smtClean="0"/>
              <a:t>Laborer (Everyone)</a:t>
            </a:r>
          </a:p>
          <a:p>
            <a:pPr eaLnBrk="1" hangingPunct="1">
              <a:buFont typeface="Wingdings" pitchFamily="2" charset="2"/>
              <a:buNone/>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DDE9B5"/>
        </a:accent1>
        <a:accent2>
          <a:srgbClr val="333399"/>
        </a:accent2>
        <a:accent3>
          <a:srgbClr val="FFFFFF"/>
        </a:accent3>
        <a:accent4>
          <a:srgbClr val="000000"/>
        </a:accent4>
        <a:accent5>
          <a:srgbClr val="EBF2D7"/>
        </a:accent5>
        <a:accent6>
          <a:srgbClr val="2D2D8A"/>
        </a:accent6>
        <a:hlink>
          <a:srgbClr val="339966"/>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D5DEBA"/>
        </a:accent1>
        <a:accent2>
          <a:srgbClr val="F1FFCD"/>
        </a:accent2>
        <a:accent3>
          <a:srgbClr val="FFFFFF"/>
        </a:accent3>
        <a:accent4>
          <a:srgbClr val="000000"/>
        </a:accent4>
        <a:accent5>
          <a:srgbClr val="E7ECD9"/>
        </a:accent5>
        <a:accent6>
          <a:srgbClr val="DAE7BA"/>
        </a:accent6>
        <a:hlink>
          <a:srgbClr val="7B7D37"/>
        </a:hlink>
        <a:folHlink>
          <a:srgbClr val="3A6266"/>
        </a:folHlink>
      </a:clrScheme>
      <a:clrMap bg1="lt1" tx1="dk1" bg2="lt2" tx2="dk2" accent1="accent1" accent2="accent2" accent3="accent3" accent4="accent4" accent5="accent5" accent6="accent6" hlink="hlink" folHlink="folHlink"/>
    </a:extraClrScheme>
    <a:extraClrScheme>
      <a:clrScheme name="Default Design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D1D1CB"/>
        </a:dk2>
        <a:lt2>
          <a:srgbClr val="777777"/>
        </a:lt2>
        <a:accent1>
          <a:srgbClr val="99998D"/>
        </a:accent1>
        <a:accent2>
          <a:srgbClr val="6292C6"/>
        </a:accent2>
        <a:accent3>
          <a:srgbClr val="FFFFFF"/>
        </a:accent3>
        <a:accent4>
          <a:srgbClr val="2A2A2A"/>
        </a:accent4>
        <a:accent5>
          <a:srgbClr val="CACAC5"/>
        </a:accent5>
        <a:accent6>
          <a:srgbClr val="5884B3"/>
        </a:accent6>
        <a:hlink>
          <a:srgbClr val="FEF4AA"/>
        </a:hlink>
        <a:folHlink>
          <a:srgbClr val="F8F8F8"/>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69696"/>
        </a:lt2>
        <a:accent1>
          <a:srgbClr val="ABCF7F"/>
        </a:accent1>
        <a:accent2>
          <a:srgbClr val="FF9966"/>
        </a:accent2>
        <a:accent3>
          <a:srgbClr val="FFFFFF"/>
        </a:accent3>
        <a:accent4>
          <a:srgbClr val="000000"/>
        </a:accent4>
        <a:accent5>
          <a:srgbClr val="D2E4C0"/>
        </a:accent5>
        <a:accent6>
          <a:srgbClr val="E78A5C"/>
        </a:accent6>
        <a:hlink>
          <a:srgbClr val="EA552C"/>
        </a:hlink>
        <a:folHlink>
          <a:srgbClr val="996600"/>
        </a:folHlink>
      </a:clrScheme>
      <a:clrMap bg1="lt1" tx1="dk1" bg2="lt2" tx2="dk2" accent1="accent1" accent2="accent2" accent3="accent3" accent4="accent4" accent5="accent5" accent6="accent6" hlink="hlink" folHlink="folHlink"/>
    </a:extraClrScheme>
    <a:extraClrScheme>
      <a:clrScheme name="Default Design 7">
        <a:dk1>
          <a:srgbClr val="85CADF"/>
        </a:dk1>
        <a:lt1>
          <a:srgbClr val="DBF0FF"/>
        </a:lt1>
        <a:dk2>
          <a:srgbClr val="CCFFFF"/>
        </a:dk2>
        <a:lt2>
          <a:srgbClr val="003366"/>
        </a:lt2>
        <a:accent1>
          <a:srgbClr val="3F709D"/>
        </a:accent1>
        <a:accent2>
          <a:srgbClr val="00B000"/>
        </a:accent2>
        <a:accent3>
          <a:srgbClr val="EAF6FF"/>
        </a:accent3>
        <a:accent4>
          <a:srgbClr val="71ACBE"/>
        </a:accent4>
        <a:accent5>
          <a:srgbClr val="AFBBCC"/>
        </a:accent5>
        <a:accent6>
          <a:srgbClr val="009F00"/>
        </a:accent6>
        <a:hlink>
          <a:srgbClr val="66CCFF"/>
        </a:hlink>
        <a:folHlink>
          <a:srgbClr val="FFF381"/>
        </a:folHlink>
      </a:clrScheme>
      <a:clrMap bg1="lt1" tx1="dk1" bg2="lt2" tx2="dk2" accent1="accent1" accent2="accent2" accent3="accent3" accent4="accent4" accent5="accent5" accent6="accent6" hlink="hlink" folHlink="folHlink"/>
    </a:extraClrScheme>
    <a:extraClrScheme>
      <a:clrScheme name="Default Design 8">
        <a:dk1>
          <a:srgbClr val="663300"/>
        </a:dk1>
        <a:lt1>
          <a:srgbClr val="D2BA9E"/>
        </a:lt1>
        <a:dk2>
          <a:srgbClr val="DFC08D"/>
        </a:dk2>
        <a:lt2>
          <a:srgbClr val="2D2015"/>
        </a:lt2>
        <a:accent1>
          <a:srgbClr val="C6DF95"/>
        </a:accent1>
        <a:accent2>
          <a:srgbClr val="8F5F2F"/>
        </a:accent2>
        <a:accent3>
          <a:srgbClr val="E5D9CC"/>
        </a:accent3>
        <a:accent4>
          <a:srgbClr val="562A00"/>
        </a:accent4>
        <a:accent5>
          <a:srgbClr val="DFECC8"/>
        </a:accent5>
        <a:accent6>
          <a:srgbClr val="81552A"/>
        </a:accent6>
        <a:hlink>
          <a:srgbClr val="CCB400"/>
        </a:hlink>
        <a:folHlink>
          <a:srgbClr val="5C6E70"/>
        </a:folHlink>
      </a:clrScheme>
      <a:clrMap bg1="lt1" tx1="dk1" bg2="lt2" tx2="dk2" accent1="accent1" accent2="accent2" accent3="accent3" accent4="accent4" accent5="accent5" accent6="accent6" hlink="hlink" folHlink="folHlink"/>
    </a:extraClrScheme>
    <a:extraClrScheme>
      <a:clrScheme name="Default Design 9">
        <a:dk1>
          <a:srgbClr val="969696"/>
        </a:dk1>
        <a:lt1>
          <a:srgbClr val="DEF6F1"/>
        </a:lt1>
        <a:dk2>
          <a:srgbClr val="8BCD33"/>
        </a:dk2>
        <a:lt2>
          <a:srgbClr val="969696"/>
        </a:lt2>
        <a:accent1>
          <a:srgbClr val="E8FFCD"/>
        </a:accent1>
        <a:accent2>
          <a:srgbClr val="8DC6FF"/>
        </a:accent2>
        <a:accent3>
          <a:srgbClr val="ECFAF7"/>
        </a:accent3>
        <a:accent4>
          <a:srgbClr val="7F7F7F"/>
        </a:accent4>
        <a:accent5>
          <a:srgbClr val="F2FFE3"/>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D9"/>
        </a:lt1>
        <a:dk2>
          <a:srgbClr val="663300"/>
        </a:dk2>
        <a:lt2>
          <a:srgbClr val="777777"/>
        </a:lt2>
        <a:accent1>
          <a:srgbClr val="F6FDE1"/>
        </a:accent1>
        <a:accent2>
          <a:srgbClr val="BFC39F"/>
        </a:accent2>
        <a:accent3>
          <a:srgbClr val="FFFFE9"/>
        </a:accent3>
        <a:accent4>
          <a:srgbClr val="000000"/>
        </a:accent4>
        <a:accent5>
          <a:srgbClr val="FAFEEE"/>
        </a:accent5>
        <a:accent6>
          <a:srgbClr val="ADB090"/>
        </a:accent6>
        <a:hlink>
          <a:srgbClr val="FE7F52"/>
        </a:hlink>
        <a:folHlink>
          <a:srgbClr val="F83622"/>
        </a:folHlink>
      </a:clrScheme>
      <a:clrMap bg1="lt1" tx1="dk1" bg2="lt2" tx2="dk2" accent1="accent1" accent2="accent2" accent3="accent3" accent4="accent4" accent5="accent5" accent6="accent6" hlink="hlink" folHlink="folHlink"/>
    </a:extraClrScheme>
    <a:extraClrScheme>
      <a:clrScheme name="Default Design 12">
        <a:dk1>
          <a:srgbClr val="969696"/>
        </a:dk1>
        <a:lt1>
          <a:srgbClr val="DADAE6"/>
        </a:lt1>
        <a:dk2>
          <a:srgbClr val="FFFFFF"/>
        </a:dk2>
        <a:lt2>
          <a:srgbClr val="3E3E5C"/>
        </a:lt2>
        <a:accent1>
          <a:srgbClr val="C4CFE6"/>
        </a:accent1>
        <a:accent2>
          <a:srgbClr val="9DE719"/>
        </a:accent2>
        <a:accent3>
          <a:srgbClr val="EAEAF0"/>
        </a:accent3>
        <a:accent4>
          <a:srgbClr val="7F7F7F"/>
        </a:accent4>
        <a:accent5>
          <a:srgbClr val="DEE4F0"/>
        </a:accent5>
        <a:accent6>
          <a:srgbClr val="8ED116"/>
        </a:accent6>
        <a:hlink>
          <a:srgbClr val="0066CC"/>
        </a:hlink>
        <a:folHlink>
          <a:srgbClr val="FAFFF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5005</TotalTime>
  <Words>1037</Words>
  <Application>Microsoft Office PowerPoint</Application>
  <PresentationFormat>On-screen Show (4:3)</PresentationFormat>
  <Paragraphs>170</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Verdana</vt:lpstr>
      <vt:lpstr>Wingdings</vt:lpstr>
      <vt:lpstr>Default Design</vt:lpstr>
      <vt:lpstr>Teams &amp; Teamwork</vt:lpstr>
      <vt:lpstr>Ranker Activity</vt:lpstr>
      <vt:lpstr>Think-Pair-Share</vt:lpstr>
      <vt:lpstr>Think-Pair-Share</vt:lpstr>
      <vt:lpstr>CATME.ORG</vt:lpstr>
      <vt:lpstr>Team Formation</vt:lpstr>
      <vt:lpstr>Types of Learning Teams</vt:lpstr>
      <vt:lpstr>What are the elements of a good team?</vt:lpstr>
      <vt:lpstr>Team Roles</vt:lpstr>
      <vt:lpstr>Leader</vt:lpstr>
      <vt:lpstr>Recorder</vt:lpstr>
      <vt:lpstr>Consultant</vt:lpstr>
      <vt:lpstr>Time Keeper</vt:lpstr>
      <vt:lpstr>Laborer</vt:lpstr>
      <vt:lpstr>Think-Pair-Share</vt:lpstr>
      <vt:lpstr>Klein Group Instrument</vt:lpstr>
      <vt:lpstr>Team Player Styles -Glenn M. Parker</vt:lpstr>
      <vt:lpstr>Think-Pair-Share</vt:lpstr>
      <vt:lpstr>Giving Effective Feedback</vt:lpstr>
      <vt:lpstr>Receiving Effective Feedback</vt:lpstr>
      <vt:lpstr>Guidelines for Productive Meetings</vt:lpstr>
      <vt:lpstr>Meeting Evaluation</vt:lpstr>
      <vt:lpstr>CRAPOLA (Hensey 2001)</vt:lpstr>
      <vt:lpstr>Think-Pair-Share</vt:lpstr>
      <vt:lpstr>CATME: Assessment</vt:lpstr>
    </vt:vector>
  </TitlesOfParts>
  <Company>Lawrence Technological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dc:title>
  <dc:creator>Edward Donley Computer Center</dc:creator>
  <cp:lastModifiedBy>CSO</cp:lastModifiedBy>
  <cp:revision>45</cp:revision>
  <dcterms:created xsi:type="dcterms:W3CDTF">2009-09-02T19:46:30Z</dcterms:created>
  <dcterms:modified xsi:type="dcterms:W3CDTF">2016-09-19T19:24:32Z</dcterms:modified>
</cp:coreProperties>
</file>