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63" r:id="rId4"/>
    <p:sldId id="267" r:id="rId5"/>
    <p:sldId id="261" r:id="rId6"/>
    <p:sldId id="268" r:id="rId7"/>
    <p:sldId id="269" r:id="rId8"/>
    <p:sldId id="260" r:id="rId9"/>
    <p:sldId id="273" r:id="rId10"/>
    <p:sldId id="274" r:id="rId11"/>
    <p:sldId id="265" r:id="rId12"/>
    <p:sldId id="275" r:id="rId13"/>
    <p:sldId id="266" r:id="rId14"/>
    <p:sldId id="264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69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485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6A99EE-72F6-49EC-994C-B67F1CE51BE4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EF9DE87-CEAF-4973-BF2A-986BF28CC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36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9DE87-CEAF-4973-BF2A-986BF28CC3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380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9DE87-CEAF-4973-BF2A-986BF28CC3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295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9DE87-CEAF-4973-BF2A-986BF28CC3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19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9DE87-CEAF-4973-BF2A-986BF28CC3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318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9DE87-CEAF-4973-BF2A-986BF28CC36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955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9DE87-CEAF-4973-BF2A-986BF28CC36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88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9DE87-CEAF-4973-BF2A-986BF28CC3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95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9DE87-CEAF-4973-BF2A-986BF28CC3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46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9DE87-CEAF-4973-BF2A-986BF28CC3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19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9DE87-CEAF-4973-BF2A-986BF28CC3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72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9DE87-CEAF-4973-BF2A-986BF28CC3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02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9DE87-CEAF-4973-BF2A-986BF28CC3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09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9DE87-CEAF-4973-BF2A-986BF28CC3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62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9DE87-CEAF-4973-BF2A-986BF28CC3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45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9CFF-EE8B-4625-B692-B015CCDF3454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FEC0-D066-4845-91B1-B0E63F42F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40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9CFF-EE8B-4625-B692-B015CCDF3454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FEC0-D066-4845-91B1-B0E63F42F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8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9CFF-EE8B-4625-B692-B015CCDF3454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FEC0-D066-4845-91B1-B0E63F42F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24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9CFF-EE8B-4625-B692-B015CCDF3454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FEC0-D066-4845-91B1-B0E63F42F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51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9CFF-EE8B-4625-B692-B015CCDF3454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FEC0-D066-4845-91B1-B0E63F42F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87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9CFF-EE8B-4625-B692-B015CCDF3454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FEC0-D066-4845-91B1-B0E63F42F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9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9CFF-EE8B-4625-B692-B015CCDF3454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FEC0-D066-4845-91B1-B0E63F42F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9CFF-EE8B-4625-B692-B015CCDF3454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FEC0-D066-4845-91B1-B0E63F42F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57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9CFF-EE8B-4625-B692-B015CCDF3454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FEC0-D066-4845-91B1-B0E63F42F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27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9CFF-EE8B-4625-B692-B015CCDF3454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FEC0-D066-4845-91B1-B0E63F42F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9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9CFF-EE8B-4625-B692-B015CCDF3454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FEC0-D066-4845-91B1-B0E63F42F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28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19CFF-EE8B-4625-B692-B015CCDF3454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AFEC0-D066-4845-91B1-B0E63F42F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53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2857500"/>
            <a:ext cx="8229600" cy="11430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>
                <a:solidFill>
                  <a:srgbClr val="004B8D"/>
                </a:solidFill>
              </a:rPr>
              <a:t>Writing Assignments that Help Students Succeed</a:t>
            </a:r>
          </a:p>
        </p:txBody>
      </p:sp>
      <p:pic>
        <p:nvPicPr>
          <p:cNvPr id="2051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6013450"/>
            <a:ext cx="21145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429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534356" y="1407157"/>
            <a:ext cx="6553200" cy="2790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dirty="0" smtClean="0">
                <a:solidFill>
                  <a:srgbClr val="004B8D"/>
                </a:solidFill>
              </a:rPr>
              <a:t>Development</a:t>
            </a:r>
          </a:p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Composition</a:t>
            </a:r>
          </a:p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Revision</a:t>
            </a:r>
            <a:endParaRPr lang="en-US" altLang="en-US" sz="3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49318" y="163781"/>
            <a:ext cx="5493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4B8D"/>
                </a:solidFill>
              </a:rPr>
              <a:t>Principles of First-Year Writing Instruction</a:t>
            </a:r>
            <a:endParaRPr lang="en-US" sz="2400" b="1" dirty="0">
              <a:solidFill>
                <a:srgbClr val="004B8D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72211" y="4464468"/>
            <a:ext cx="92431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 smtClean="0"/>
              <a:t>And in more cases than we might realize, students do need to learn somethings about how to do development....</a:t>
            </a:r>
          </a:p>
          <a:p>
            <a:endParaRPr lang="en-US" altLang="en-US" sz="2400" dirty="0"/>
          </a:p>
          <a:p>
            <a:r>
              <a:rPr lang="en-US" altLang="en-US" sz="2400" dirty="0" smtClean="0"/>
              <a:t>And many problems that show up in essays are traceable back to problems in development.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3554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534356" y="1407157"/>
            <a:ext cx="6553200" cy="2790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dirty="0" smtClean="0">
                <a:solidFill>
                  <a:srgbClr val="004B8D"/>
                </a:solidFill>
              </a:rPr>
              <a:t>Development</a:t>
            </a:r>
          </a:p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Composition</a:t>
            </a:r>
          </a:p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Revision</a:t>
            </a:r>
            <a:endParaRPr lang="en-US" altLang="en-US" sz="3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49318" y="163781"/>
            <a:ext cx="5493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4B8D"/>
                </a:solidFill>
              </a:rPr>
              <a:t>Principles of First-Year Writing Instruction</a:t>
            </a:r>
            <a:endParaRPr lang="en-US" sz="2400" b="1" dirty="0">
              <a:solidFill>
                <a:srgbClr val="004B8D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72211" y="4402322"/>
            <a:ext cx="92431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 smtClean="0"/>
              <a:t>For instance, based on the testing of incoming students, and reflection on our experience in English 132, it became clear that we need to support students’ critical reading skills</a:t>
            </a:r>
            <a:r>
              <a:rPr lang="en-US" altLang="en-US" sz="2400" dirty="0" smtClean="0"/>
              <a:t>.</a:t>
            </a:r>
          </a:p>
          <a:p>
            <a:endParaRPr lang="en-US" altLang="en-US" sz="2400" dirty="0"/>
          </a:p>
          <a:p>
            <a:r>
              <a:rPr lang="en-US" altLang="en-US" sz="2400" dirty="0" smtClean="0"/>
              <a:t>If a student doesn’t have a working understanding of course readings, no amount of revision is going to fix that essay.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3127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534356" y="1407157"/>
            <a:ext cx="6553200" cy="2790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dirty="0" smtClean="0">
                <a:solidFill>
                  <a:srgbClr val="004B8D"/>
                </a:solidFill>
              </a:rPr>
              <a:t>Development</a:t>
            </a:r>
          </a:p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Composition</a:t>
            </a:r>
          </a:p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Revision</a:t>
            </a:r>
            <a:endParaRPr lang="en-US" altLang="en-US" sz="3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49318" y="163781"/>
            <a:ext cx="5493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4B8D"/>
                </a:solidFill>
              </a:rPr>
              <a:t>Principles of First-Year Writing Instruction</a:t>
            </a:r>
            <a:endParaRPr lang="en-US" sz="2400" b="1" dirty="0">
              <a:solidFill>
                <a:srgbClr val="004B8D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0214" y="4393443"/>
            <a:ext cx="10767130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en-US" sz="2400" dirty="0" smtClean="0"/>
              <a:t>Often this can mean identifying parts of writing that we – as more experienced writers – forget are discrete steps and skill.  Things like</a:t>
            </a:r>
            <a:r>
              <a:rPr lang="en-US" altLang="en-US" sz="2400" dirty="0" smtClean="0"/>
              <a:t>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identifying and summarize passages that will be relevant to the essay</a:t>
            </a:r>
          </a:p>
          <a:p>
            <a:pPr marL="800100" lvl="1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accent2">
                    <a:lumMod val="75000"/>
                  </a:schemeClr>
                </a:solidFill>
              </a:rPr>
              <a:t>which requires that the goals and thesis of the essay are already in place</a:t>
            </a:r>
            <a:endParaRPr lang="en-US" altLang="en-US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understand the logical relationship between elements of the text</a:t>
            </a:r>
            <a:endParaRPr lang="en-US" alt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8202967" y="1124449"/>
            <a:ext cx="3638361" cy="948978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68275" indent="-16827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Essay 2 Proposal Assignment</a:t>
            </a:r>
          </a:p>
          <a:p>
            <a:pPr marL="168275" indent="-16827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Essay 2 Prep Assignment</a:t>
            </a:r>
          </a:p>
          <a:p>
            <a:pPr marL="168275" indent="-16827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In-class Work with Essay 2 Prep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534356" y="1407157"/>
            <a:ext cx="6553200" cy="2790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dirty="0" smtClean="0">
                <a:solidFill>
                  <a:srgbClr val="004B8D"/>
                </a:solidFill>
              </a:rPr>
              <a:t>Development</a:t>
            </a:r>
          </a:p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Composition</a:t>
            </a:r>
          </a:p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Revision</a:t>
            </a:r>
            <a:endParaRPr lang="en-US" altLang="en-US" sz="3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49318" y="163781"/>
            <a:ext cx="5493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4B8D"/>
                </a:solidFill>
              </a:rPr>
              <a:t>Principles of First-Year Writing Instruction</a:t>
            </a:r>
            <a:endParaRPr lang="en-US" sz="2400" b="1" dirty="0">
              <a:solidFill>
                <a:srgbClr val="004B8D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72211" y="4473346"/>
            <a:ext cx="92431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 smtClean="0"/>
              <a:t>Similarly, the example of the two-paragraph assignment that asks students to cite a key point of a source, and then add a complementary reference to another is an example of how we can help students understand the </a:t>
            </a:r>
            <a:r>
              <a:rPr lang="en-US" altLang="en-US" sz="2400" u="sng" dirty="0" smtClean="0"/>
              <a:t>identification</a:t>
            </a:r>
            <a:r>
              <a:rPr lang="en-US" altLang="en-US" sz="2400" u="sng" dirty="0"/>
              <a:t> </a:t>
            </a:r>
            <a:r>
              <a:rPr lang="en-US" altLang="en-US" sz="2400" dirty="0" smtClean="0"/>
              <a:t>and </a:t>
            </a:r>
            <a:r>
              <a:rPr lang="en-US" altLang="en-US" sz="2400" u="sng" dirty="0" smtClean="0"/>
              <a:t>organization </a:t>
            </a:r>
            <a:r>
              <a:rPr lang="en-US" altLang="en-US" sz="2400" dirty="0" smtClean="0"/>
              <a:t>of </a:t>
            </a:r>
            <a:r>
              <a:rPr lang="en-US" altLang="en-US" sz="2400" b="1" dirty="0" smtClean="0"/>
              <a:t>ideas </a:t>
            </a:r>
            <a:r>
              <a:rPr lang="en-US" altLang="en-US" sz="2400" dirty="0" smtClean="0"/>
              <a:t>appropriate to the writing task.  </a:t>
            </a:r>
            <a:endParaRPr lang="en-US" alt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8087557" y="1124449"/>
            <a:ext cx="3753772" cy="369332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68275" indent="-16827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The Searchers / Building on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5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534356" y="1407157"/>
            <a:ext cx="6553200" cy="2790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dirty="0" smtClean="0">
                <a:solidFill>
                  <a:srgbClr val="004B8D"/>
                </a:solidFill>
              </a:rPr>
              <a:t>Development</a:t>
            </a:r>
          </a:p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dirty="0" smtClean="0">
                <a:solidFill>
                  <a:srgbClr val="004B8D"/>
                </a:solidFill>
              </a:rPr>
              <a:t>Composition</a:t>
            </a:r>
          </a:p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dirty="0" smtClean="0">
                <a:solidFill>
                  <a:srgbClr val="004B8D"/>
                </a:solidFill>
              </a:rPr>
              <a:t>Revision</a:t>
            </a:r>
            <a:endParaRPr lang="en-US" alt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349318" y="163781"/>
            <a:ext cx="5493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4B8D"/>
                </a:solidFill>
              </a:rPr>
              <a:t>Principles of First-Year Writing Instruction</a:t>
            </a:r>
            <a:endParaRPr lang="en-US" sz="2400" b="1" dirty="0">
              <a:solidFill>
                <a:srgbClr val="004B8D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34355" y="4979375"/>
            <a:ext cx="92431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 smtClean="0"/>
              <a:t>These are the steps that students will take to complete an effective writing project – but it is also a way for us to break down the elements of the writing task that we are trying to teach them.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9963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534356" y="1407157"/>
            <a:ext cx="6553200" cy="2790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dirty="0" smtClean="0">
                <a:solidFill>
                  <a:srgbClr val="004B8D"/>
                </a:solidFill>
              </a:rPr>
              <a:t>Development</a:t>
            </a:r>
          </a:p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dirty="0" smtClean="0">
                <a:solidFill>
                  <a:srgbClr val="004B8D"/>
                </a:solidFill>
              </a:rPr>
              <a:t>Composition</a:t>
            </a:r>
          </a:p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dirty="0" smtClean="0">
                <a:solidFill>
                  <a:srgbClr val="004B8D"/>
                </a:solidFill>
              </a:rPr>
              <a:t>Revision</a:t>
            </a:r>
            <a:endParaRPr lang="en-US" alt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349318" y="163781"/>
            <a:ext cx="5493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4B8D"/>
                </a:solidFill>
              </a:rPr>
              <a:t>Principles of First-Year Writing Instruction</a:t>
            </a:r>
            <a:endParaRPr lang="en-US" sz="2400" b="1" dirty="0">
              <a:solidFill>
                <a:srgbClr val="004B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28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714" y="814526"/>
            <a:ext cx="10859422" cy="5836939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97654" y="3080232"/>
            <a:ext cx="4030463" cy="16426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42046" y="3080232"/>
            <a:ext cx="392393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800"/>
              </a:spcAft>
            </a:pPr>
            <a:r>
              <a:rPr lang="en-US" altLang="en-US" sz="5400" b="1" dirty="0" smtClean="0">
                <a:solidFill>
                  <a:srgbClr val="004B8D"/>
                </a:solidFill>
              </a:rPr>
              <a:t>Composition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334828" y="3888419"/>
            <a:ext cx="1322773" cy="7279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7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534356" y="1407157"/>
            <a:ext cx="6553200" cy="2790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dirty="0" smtClean="0">
                <a:solidFill>
                  <a:srgbClr val="004B8D"/>
                </a:solidFill>
              </a:rPr>
              <a:t>Development</a:t>
            </a:r>
          </a:p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dirty="0" smtClean="0">
                <a:solidFill>
                  <a:srgbClr val="004B8D"/>
                </a:solidFill>
              </a:rPr>
              <a:t>Composition</a:t>
            </a:r>
          </a:p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dirty="0" smtClean="0">
                <a:solidFill>
                  <a:srgbClr val="004B8D"/>
                </a:solidFill>
              </a:rPr>
              <a:t>Revision</a:t>
            </a:r>
            <a:endParaRPr lang="en-US" alt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349318" y="163781"/>
            <a:ext cx="5493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4B8D"/>
                </a:solidFill>
              </a:rPr>
              <a:t>Principles of First-Year Writing Instruction</a:t>
            </a:r>
            <a:endParaRPr lang="en-US" sz="2400" b="1" dirty="0">
              <a:solidFill>
                <a:srgbClr val="004B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85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534356" y="1407157"/>
            <a:ext cx="6553200" cy="2790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dirty="0" smtClean="0">
                <a:solidFill>
                  <a:srgbClr val="004B8D"/>
                </a:solidFill>
              </a:rPr>
              <a:t>Development</a:t>
            </a:r>
          </a:p>
          <a:p>
            <a:pPr marL="1485900" lvl="1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dirty="0" smtClean="0">
                <a:solidFill>
                  <a:srgbClr val="004B8D"/>
                </a:solidFill>
              </a:rPr>
              <a:t>Composition</a:t>
            </a:r>
          </a:p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dirty="0" smtClean="0">
                <a:solidFill>
                  <a:srgbClr val="004B8D"/>
                </a:solidFill>
              </a:rPr>
              <a:t>Revision</a:t>
            </a:r>
            <a:endParaRPr lang="en-US" alt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2382173" y="4989653"/>
            <a:ext cx="84041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 smtClean="0"/>
              <a:t>A goal is to make the work of </a:t>
            </a:r>
            <a:r>
              <a:rPr lang="en-US" altLang="en-US" sz="2400" b="1" dirty="0" smtClean="0"/>
              <a:t>composition</a:t>
            </a:r>
            <a:r>
              <a:rPr lang="en-US" altLang="en-US" sz="2400" dirty="0" smtClean="0"/>
              <a:t> a distinct step in a writing project – one that follows meaningful, disciplined work to develop the ideas and resources needed to complete the project.</a:t>
            </a:r>
            <a:endParaRPr lang="en-US" alt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349318" y="163781"/>
            <a:ext cx="5493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4B8D"/>
                </a:solidFill>
              </a:rPr>
              <a:t>Principles of First-Year Writing Instruction</a:t>
            </a:r>
            <a:endParaRPr lang="en-US" sz="2400" b="1" dirty="0">
              <a:solidFill>
                <a:srgbClr val="004B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82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534356" y="1407157"/>
            <a:ext cx="8737108" cy="2790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strike="sngStrike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Development</a:t>
            </a:r>
          </a:p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dirty="0" smtClean="0">
                <a:solidFill>
                  <a:srgbClr val="004B8D"/>
                </a:solidFill>
              </a:rPr>
              <a:t>Development/Composition</a:t>
            </a:r>
          </a:p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dirty="0" smtClean="0">
                <a:solidFill>
                  <a:srgbClr val="004B8D"/>
                </a:solidFill>
              </a:rPr>
              <a:t>Revision</a:t>
            </a:r>
            <a:endParaRPr lang="en-US" alt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004872" y="4412604"/>
            <a:ext cx="82665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 smtClean="0"/>
              <a:t>Often the framework of writing assignments that are taking writing seriously focus on these steps</a:t>
            </a:r>
            <a:r>
              <a:rPr lang="en-US" altLang="en-US" sz="2400" dirty="0" smtClean="0"/>
              <a:t>...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1363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534356" y="1407157"/>
            <a:ext cx="8737108" cy="2790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strike="sngStrike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Development</a:t>
            </a:r>
          </a:p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dirty="0" smtClean="0">
                <a:solidFill>
                  <a:srgbClr val="004B8D"/>
                </a:solidFill>
              </a:rPr>
              <a:t>Development/Composition</a:t>
            </a:r>
          </a:p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dirty="0" smtClean="0">
                <a:solidFill>
                  <a:srgbClr val="004B8D"/>
                </a:solidFill>
              </a:rPr>
              <a:t>Revision</a:t>
            </a:r>
            <a:endParaRPr lang="en-US" alt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004872" y="4412604"/>
            <a:ext cx="82665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 smtClean="0"/>
              <a:t>In a standard sequence, an assignment is given out and then between </a:t>
            </a:r>
            <a:r>
              <a:rPr lang="en-US" altLang="en-US" sz="2400" dirty="0"/>
              <a:t>assignment and due date, students take on development and composition as they see fit</a:t>
            </a:r>
            <a:r>
              <a:rPr lang="en-US" altLang="en-US" sz="2400" dirty="0" smtClean="0"/>
              <a:t>.</a:t>
            </a:r>
          </a:p>
          <a:p>
            <a:endParaRPr lang="en-US" altLang="en-US" sz="2400" dirty="0"/>
          </a:p>
          <a:p>
            <a:r>
              <a:rPr lang="en-US" altLang="en-US" sz="2400" dirty="0" smtClean="0"/>
              <a:t>And then revision follows to provide feedback and an opportunity to refine the student’ work.</a:t>
            </a:r>
            <a:endParaRPr lang="en-US" alt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9277164" y="745690"/>
            <a:ext cx="2297834" cy="369332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68275" indent="-168275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Essay 2 Assignment</a:t>
            </a:r>
          </a:p>
        </p:txBody>
      </p:sp>
    </p:spTree>
    <p:extLst>
      <p:ext uri="{BB962C8B-B14F-4D97-AF65-F5344CB8AC3E}">
        <p14:creationId xmlns:p14="http://schemas.microsoft.com/office/powerpoint/2010/main" val="264339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534356" y="1407157"/>
            <a:ext cx="8737108" cy="2790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strike="sngStrike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Development</a:t>
            </a:r>
          </a:p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dirty="0" smtClean="0">
                <a:solidFill>
                  <a:srgbClr val="004B8D"/>
                </a:solidFill>
              </a:rPr>
              <a:t>Development/Composition</a:t>
            </a:r>
          </a:p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dirty="0" smtClean="0">
                <a:solidFill>
                  <a:srgbClr val="004B8D"/>
                </a:solidFill>
              </a:rPr>
              <a:t>Revision</a:t>
            </a:r>
            <a:endParaRPr lang="en-US" alt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1534356" y="4314950"/>
            <a:ext cx="80135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 smtClean="0"/>
              <a:t>Revision is optional, but development </a:t>
            </a:r>
            <a:r>
              <a:rPr lang="en-US" altLang="en-US" sz="2400" u="sng" dirty="0" smtClean="0"/>
              <a:t>is going to happen</a:t>
            </a:r>
            <a:r>
              <a:rPr lang="en-US" altLang="en-US" sz="2400" dirty="0" smtClean="0"/>
              <a:t>.  </a:t>
            </a:r>
            <a:endParaRPr lang="en-US" altLang="en-US" sz="2400" dirty="0" smtClean="0"/>
          </a:p>
          <a:p>
            <a:endParaRPr lang="en-US" altLang="en-US" sz="2400" dirty="0"/>
          </a:p>
          <a:p>
            <a:r>
              <a:rPr lang="en-US" altLang="en-US" sz="2400" dirty="0" smtClean="0"/>
              <a:t>So, on one hand, you might say that it doesn’t need to be assigned per se.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3070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534356" y="1407157"/>
            <a:ext cx="8737108" cy="2790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strike="sngStrike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Development</a:t>
            </a:r>
          </a:p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dirty="0" smtClean="0">
                <a:solidFill>
                  <a:srgbClr val="004B8D"/>
                </a:solidFill>
              </a:rPr>
              <a:t>Development/Composition</a:t>
            </a:r>
          </a:p>
          <a:p>
            <a:pPr marL="742950" indent="-742950" eaLnBrk="1" hangingPunct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5400" b="1" dirty="0" smtClean="0">
                <a:solidFill>
                  <a:srgbClr val="004B8D"/>
                </a:solidFill>
              </a:rPr>
              <a:t>Revision</a:t>
            </a:r>
            <a:endParaRPr lang="en-US" alt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1534356" y="4314950"/>
            <a:ext cx="80135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 smtClean="0"/>
              <a:t>But </a:t>
            </a:r>
            <a:r>
              <a:rPr lang="en-US" altLang="en-US" sz="2400" dirty="0" smtClean="0"/>
              <a:t>if </a:t>
            </a:r>
            <a:r>
              <a:rPr lang="en-US" altLang="en-US" sz="2400" dirty="0" smtClean="0"/>
              <a:t>development </a:t>
            </a:r>
            <a:r>
              <a:rPr lang="en-US" altLang="en-US" sz="2400" dirty="0" smtClean="0"/>
              <a:t>happens </a:t>
            </a:r>
            <a:r>
              <a:rPr lang="en-US" altLang="en-US" sz="2400" dirty="0" smtClean="0"/>
              <a:t>at the same time as composition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it won’t be very good.</a:t>
            </a:r>
            <a:endParaRPr lang="en-US" alt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534356" y="5382116"/>
            <a:ext cx="80135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 smtClean="0"/>
              <a:t>Plus, we’ve missed a chance to </a:t>
            </a:r>
            <a:r>
              <a:rPr lang="en-US" altLang="en-US" sz="2400" u="sng" dirty="0" smtClean="0"/>
              <a:t>teach</a:t>
            </a:r>
            <a:r>
              <a:rPr lang="en-US" altLang="en-US" sz="2400" dirty="0" smtClean="0"/>
              <a:t> students how to do the development required for the assignment.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2556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527</Words>
  <Application>Microsoft Office PowerPoint</Application>
  <PresentationFormat>Widescreen</PresentationFormat>
  <Paragraphs>87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Wesp</dc:creator>
  <cp:lastModifiedBy>Edward Wesp</cp:lastModifiedBy>
  <cp:revision>36</cp:revision>
  <cp:lastPrinted>2017-01-25T19:55:22Z</cp:lastPrinted>
  <dcterms:created xsi:type="dcterms:W3CDTF">2017-01-25T14:20:48Z</dcterms:created>
  <dcterms:modified xsi:type="dcterms:W3CDTF">2017-01-25T20:22:26Z</dcterms:modified>
</cp:coreProperties>
</file>