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0"/>
  </p:notesMasterIdLst>
  <p:handoutMasterIdLst>
    <p:handoutMasterId r:id="rId41"/>
  </p:handoutMasterIdLst>
  <p:sldIdLst>
    <p:sldId id="380" r:id="rId2"/>
    <p:sldId id="338" r:id="rId3"/>
    <p:sldId id="403" r:id="rId4"/>
    <p:sldId id="406" r:id="rId5"/>
    <p:sldId id="440" r:id="rId6"/>
    <p:sldId id="411" r:id="rId7"/>
    <p:sldId id="409" r:id="rId8"/>
    <p:sldId id="636" r:id="rId9"/>
    <p:sldId id="643" r:id="rId10"/>
    <p:sldId id="649" r:id="rId11"/>
    <p:sldId id="642" r:id="rId12"/>
    <p:sldId id="651" r:id="rId13"/>
    <p:sldId id="633" r:id="rId14"/>
    <p:sldId id="625" r:id="rId15"/>
    <p:sldId id="638" r:id="rId16"/>
    <p:sldId id="632" r:id="rId17"/>
    <p:sldId id="419" r:id="rId18"/>
    <p:sldId id="657" r:id="rId19"/>
    <p:sldId id="656" r:id="rId20"/>
    <p:sldId id="634" r:id="rId21"/>
    <p:sldId id="616" r:id="rId22"/>
    <p:sldId id="635" r:id="rId23"/>
    <p:sldId id="655" r:id="rId24"/>
    <p:sldId id="420" r:id="rId25"/>
    <p:sldId id="646" r:id="rId26"/>
    <p:sldId id="647" r:id="rId27"/>
    <p:sldId id="648" r:id="rId28"/>
    <p:sldId id="652" r:id="rId29"/>
    <p:sldId id="475" r:id="rId30"/>
    <p:sldId id="538" r:id="rId31"/>
    <p:sldId id="558" r:id="rId32"/>
    <p:sldId id="653" r:id="rId33"/>
    <p:sldId id="658" r:id="rId34"/>
    <p:sldId id="659" r:id="rId35"/>
    <p:sldId id="660" r:id="rId36"/>
    <p:sldId id="661" r:id="rId37"/>
    <p:sldId id="654" r:id="rId38"/>
    <p:sldId id="378" r:id="rId39"/>
  </p:sldIdLst>
  <p:sldSz cx="9144000" cy="6858000" type="screen4x3"/>
  <p:notesSz cx="7010400" cy="9296400"/>
  <p:custDataLst>
    <p:tags r:id="rId42"/>
  </p:custDataLst>
  <p:defaultTextStyle>
    <a:defPPr>
      <a:defRPr lang="en-US"/>
    </a:defPPr>
    <a:lvl1pPr algn="l" rtl="0" fontAlgn="base">
      <a:spcBef>
        <a:spcPct val="0"/>
      </a:spcBef>
      <a:spcAft>
        <a:spcPct val="0"/>
      </a:spcAft>
      <a:defRPr kern="1200">
        <a:solidFill>
          <a:schemeClr val="tx1"/>
        </a:solidFill>
        <a:latin typeface="Arial" pitchFamily="34" charset="0"/>
        <a:ea typeface="Osaka"/>
        <a:cs typeface="Osaka"/>
      </a:defRPr>
    </a:lvl1pPr>
    <a:lvl2pPr marL="457200" algn="l" rtl="0" fontAlgn="base">
      <a:spcBef>
        <a:spcPct val="0"/>
      </a:spcBef>
      <a:spcAft>
        <a:spcPct val="0"/>
      </a:spcAft>
      <a:defRPr kern="1200">
        <a:solidFill>
          <a:schemeClr val="tx1"/>
        </a:solidFill>
        <a:latin typeface="Arial" pitchFamily="34" charset="0"/>
        <a:ea typeface="Osaka"/>
        <a:cs typeface="Osaka"/>
      </a:defRPr>
    </a:lvl2pPr>
    <a:lvl3pPr marL="914400" algn="l" rtl="0" fontAlgn="base">
      <a:spcBef>
        <a:spcPct val="0"/>
      </a:spcBef>
      <a:spcAft>
        <a:spcPct val="0"/>
      </a:spcAft>
      <a:defRPr kern="1200">
        <a:solidFill>
          <a:schemeClr val="tx1"/>
        </a:solidFill>
        <a:latin typeface="Arial" pitchFamily="34" charset="0"/>
        <a:ea typeface="Osaka"/>
        <a:cs typeface="Osaka"/>
      </a:defRPr>
    </a:lvl3pPr>
    <a:lvl4pPr marL="1371600" algn="l" rtl="0" fontAlgn="base">
      <a:spcBef>
        <a:spcPct val="0"/>
      </a:spcBef>
      <a:spcAft>
        <a:spcPct val="0"/>
      </a:spcAft>
      <a:defRPr kern="1200">
        <a:solidFill>
          <a:schemeClr val="tx1"/>
        </a:solidFill>
        <a:latin typeface="Arial" pitchFamily="34" charset="0"/>
        <a:ea typeface="Osaka"/>
        <a:cs typeface="Osaka"/>
      </a:defRPr>
    </a:lvl4pPr>
    <a:lvl5pPr marL="1828800" algn="l" rtl="0" fontAlgn="base">
      <a:spcBef>
        <a:spcPct val="0"/>
      </a:spcBef>
      <a:spcAft>
        <a:spcPct val="0"/>
      </a:spcAft>
      <a:defRPr kern="1200">
        <a:solidFill>
          <a:schemeClr val="tx1"/>
        </a:solidFill>
        <a:latin typeface="Arial" pitchFamily="34" charset="0"/>
        <a:ea typeface="Osaka"/>
        <a:cs typeface="Osaka"/>
      </a:defRPr>
    </a:lvl5pPr>
    <a:lvl6pPr marL="2286000" algn="l" defTabSz="914400" rtl="0" eaLnBrk="1" latinLnBrk="0" hangingPunct="1">
      <a:defRPr kern="1200">
        <a:solidFill>
          <a:schemeClr val="tx1"/>
        </a:solidFill>
        <a:latin typeface="Arial" pitchFamily="34" charset="0"/>
        <a:ea typeface="Osaka"/>
        <a:cs typeface="Osaka"/>
      </a:defRPr>
    </a:lvl6pPr>
    <a:lvl7pPr marL="2743200" algn="l" defTabSz="914400" rtl="0" eaLnBrk="1" latinLnBrk="0" hangingPunct="1">
      <a:defRPr kern="1200">
        <a:solidFill>
          <a:schemeClr val="tx1"/>
        </a:solidFill>
        <a:latin typeface="Arial" pitchFamily="34" charset="0"/>
        <a:ea typeface="Osaka"/>
        <a:cs typeface="Osaka"/>
      </a:defRPr>
    </a:lvl7pPr>
    <a:lvl8pPr marL="3200400" algn="l" defTabSz="914400" rtl="0" eaLnBrk="1" latinLnBrk="0" hangingPunct="1">
      <a:defRPr kern="1200">
        <a:solidFill>
          <a:schemeClr val="tx1"/>
        </a:solidFill>
        <a:latin typeface="Arial" pitchFamily="34" charset="0"/>
        <a:ea typeface="Osaka"/>
        <a:cs typeface="Osaka"/>
      </a:defRPr>
    </a:lvl8pPr>
    <a:lvl9pPr marL="3657600" algn="l" defTabSz="914400" rtl="0" eaLnBrk="1" latinLnBrk="0" hangingPunct="1">
      <a:defRPr kern="1200">
        <a:solidFill>
          <a:schemeClr val="tx1"/>
        </a:solidFill>
        <a:latin typeface="Arial" pitchFamily="34" charset="0"/>
        <a:ea typeface="Osaka"/>
        <a:cs typeface="Osak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7A1A57"/>
    <a:srgbClr val="417FDD"/>
    <a:srgbClr val="002D62"/>
    <a:srgbClr val="003399"/>
    <a:srgbClr val="EFAA22"/>
    <a:srgbClr val="FFC000"/>
    <a:srgbClr val="FFF2CC"/>
    <a:srgbClr val="FFF0A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51" autoAdjust="0"/>
    <p:restoredTop sz="83951" autoAdjust="0"/>
  </p:normalViewPr>
  <p:slideViewPr>
    <p:cSldViewPr>
      <p:cViewPr varScale="1">
        <p:scale>
          <a:sx n="77" d="100"/>
          <a:sy n="77" d="100"/>
        </p:scale>
        <p:origin x="141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0" d="100"/>
        <a:sy n="160" d="100"/>
      </p:scale>
      <p:origin x="0" y="-33706"/>
    </p:cViewPr>
  </p:sorterViewPr>
  <p:notesViewPr>
    <p:cSldViewPr>
      <p:cViewPr varScale="1">
        <p:scale>
          <a:sx n="96" d="100"/>
          <a:sy n="96" d="100"/>
        </p:scale>
        <p:origin x="351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rodrigu\AppData\Local\Microsoft\Windows\Temporary%20Internet%20Files\Content.Outlook\0FKR1HSE\Retentionrate.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lhansen\Documents\Assessment\NSSE\Copy%20of%20Faculty%20Priorities_%20EI%20Results%20(00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u="sng"/>
            </a:pPr>
            <a:r>
              <a:rPr lang="en-US" dirty="0" smtClean="0"/>
              <a:t>First Year Retention </a:t>
            </a:r>
            <a:r>
              <a:rPr lang="en-US" dirty="0"/>
              <a:t>Rate</a:t>
            </a:r>
          </a:p>
        </c:rich>
      </c:tx>
      <c:overlay val="0"/>
    </c:title>
    <c:autoTitleDeleted val="0"/>
    <c:plotArea>
      <c:layout/>
      <c:lineChart>
        <c:grouping val="standard"/>
        <c:varyColors val="0"/>
        <c:ser>
          <c:idx val="1"/>
          <c:order val="0"/>
          <c:tx>
            <c:strRef>
              <c:f>Version1!$C$2</c:f>
              <c:strCache>
                <c:ptCount val="1"/>
                <c:pt idx="0">
                  <c:v>Retention Rate</c:v>
                </c:pt>
              </c:strCache>
            </c:strRef>
          </c:tx>
          <c:marker>
            <c:symbol val="none"/>
          </c:marker>
          <c:cat>
            <c:numRef>
              <c:f>Version1!$B$3:$B$8</c:f>
              <c:numCache>
                <c:formatCode>General</c:formatCode>
                <c:ptCount val="6"/>
                <c:pt idx="0">
                  <c:v>2011</c:v>
                </c:pt>
                <c:pt idx="1">
                  <c:v>2012</c:v>
                </c:pt>
                <c:pt idx="2">
                  <c:v>2013</c:v>
                </c:pt>
                <c:pt idx="3">
                  <c:v>2014</c:v>
                </c:pt>
                <c:pt idx="4">
                  <c:v>2015</c:v>
                </c:pt>
                <c:pt idx="5">
                  <c:v>2016</c:v>
                </c:pt>
              </c:numCache>
            </c:numRef>
          </c:cat>
          <c:val>
            <c:numRef>
              <c:f>Version1!$C$3:$C$8</c:f>
              <c:numCache>
                <c:formatCode>0.0%</c:formatCode>
                <c:ptCount val="6"/>
                <c:pt idx="0">
                  <c:v>0.73499999999999999</c:v>
                </c:pt>
                <c:pt idx="1">
                  <c:v>0.753</c:v>
                </c:pt>
                <c:pt idx="2">
                  <c:v>0.751</c:v>
                </c:pt>
                <c:pt idx="3">
                  <c:v>0.76200000000000001</c:v>
                </c:pt>
                <c:pt idx="4">
                  <c:v>0.77600000000000002</c:v>
                </c:pt>
                <c:pt idx="5">
                  <c:v>0.77800000000000002</c:v>
                </c:pt>
              </c:numCache>
            </c:numRef>
          </c:val>
          <c:smooth val="0"/>
        </c:ser>
        <c:dLbls>
          <c:showLegendKey val="0"/>
          <c:showVal val="0"/>
          <c:showCatName val="0"/>
          <c:showSerName val="0"/>
          <c:showPercent val="0"/>
          <c:showBubbleSize val="0"/>
        </c:dLbls>
        <c:smooth val="0"/>
        <c:axId val="207023024"/>
        <c:axId val="207022632"/>
      </c:lineChart>
      <c:catAx>
        <c:axId val="207023024"/>
        <c:scaling>
          <c:orientation val="minMax"/>
        </c:scaling>
        <c:delete val="0"/>
        <c:axPos val="b"/>
        <c:numFmt formatCode="General" sourceLinked="1"/>
        <c:majorTickMark val="none"/>
        <c:minorTickMark val="none"/>
        <c:tickLblPos val="nextTo"/>
        <c:txPr>
          <a:bodyPr/>
          <a:lstStyle/>
          <a:p>
            <a:pPr>
              <a:defRPr b="1"/>
            </a:pPr>
            <a:endParaRPr lang="en-US"/>
          </a:p>
        </c:txPr>
        <c:crossAx val="207022632"/>
        <c:crosses val="autoZero"/>
        <c:auto val="1"/>
        <c:lblAlgn val="ctr"/>
        <c:lblOffset val="100"/>
        <c:noMultiLvlLbl val="0"/>
      </c:catAx>
      <c:valAx>
        <c:axId val="207022632"/>
        <c:scaling>
          <c:orientation val="minMax"/>
        </c:scaling>
        <c:delete val="0"/>
        <c:axPos val="l"/>
        <c:majorGridlines/>
        <c:numFmt formatCode="0.0%" sourceLinked="1"/>
        <c:majorTickMark val="none"/>
        <c:minorTickMark val="none"/>
        <c:tickLblPos val="nextTo"/>
        <c:spPr>
          <a:ln w="9525">
            <a:noFill/>
          </a:ln>
        </c:spPr>
        <c:txPr>
          <a:bodyPr/>
          <a:lstStyle/>
          <a:p>
            <a:pPr>
              <a:defRPr b="1"/>
            </a:pPr>
            <a:endParaRPr lang="en-US"/>
          </a:p>
        </c:txPr>
        <c:crossAx val="207023024"/>
        <c:crosses val="autoZero"/>
        <c:crossBetween val="between"/>
      </c:valAx>
      <c:dTable>
        <c:showHorzBorder val="1"/>
        <c:showVertBorder val="1"/>
        <c:showOutline val="1"/>
        <c:showKeys val="0"/>
        <c:txPr>
          <a:bodyPr/>
          <a:lstStyle/>
          <a:p>
            <a:pPr rtl="0">
              <a:defRPr b="1"/>
            </a:pPr>
            <a:endParaRPr lang="en-US"/>
          </a:p>
        </c:txPr>
      </c:dTable>
    </c:plotArea>
    <c:legend>
      <c:legendPos val="b"/>
      <c:overlay val="0"/>
      <c:txPr>
        <a:bodyPr/>
        <a:lstStyle/>
        <a:p>
          <a:pPr>
            <a:defRPr b="1"/>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spPr>
            <a:solidFill>
              <a:srgbClr val="0070C0"/>
            </a:solidFill>
            <a:ln>
              <a:noFill/>
            </a:ln>
            <a:effectLst/>
            <a:sp3d/>
          </c:spPr>
          <c:invertIfNegative val="0"/>
          <c:dLbls>
            <c:dLbl>
              <c:idx val="0"/>
              <c:layout>
                <c:manualLayout>
                  <c:x val="0.17009614611919374"/>
                  <c:y val="2.0198675444024566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E3C-493C-9BFE-BE0D941C4FF8}"/>
                </c:ext>
                <c:ext xmlns:c15="http://schemas.microsoft.com/office/drawing/2012/chart" uri="{CE6537A1-D6FC-4f65-9D91-7224C49458BB}"/>
              </c:extLst>
            </c:dLbl>
            <c:dLbl>
              <c:idx val="1"/>
              <c:layout>
                <c:manualLayout>
                  <c:x val="0.16569710785749056"/>
                  <c:y val="-2.0198675444024938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E3C-493C-9BFE-BE0D941C4FF8}"/>
                </c:ext>
                <c:ext xmlns:c15="http://schemas.microsoft.com/office/drawing/2012/chart" uri="{CE6537A1-D6FC-4f65-9D91-7224C49458BB}"/>
              </c:extLst>
            </c:dLbl>
            <c:dLbl>
              <c:idx val="2"/>
              <c:layout>
                <c:manualLayout>
                  <c:x val="0.197956721776648"/>
                  <c:y val="-8.0794701776099754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E3C-493C-9BFE-BE0D941C4FF8}"/>
                </c:ext>
                <c:ext xmlns:c15="http://schemas.microsoft.com/office/drawing/2012/chart" uri="{CE6537A1-D6FC-4f65-9D91-7224C49458BB}"/>
              </c:extLst>
            </c:dLbl>
            <c:dLbl>
              <c:idx val="3"/>
              <c:layout>
                <c:manualLayout>
                  <c:x val="0.24341345048091534"/>
                  <c:y val="-2.0198675444024938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DE3C-493C-9BFE-BE0D941C4FF8}"/>
                </c:ext>
                <c:ext xmlns:c15="http://schemas.microsoft.com/office/drawing/2012/chart" uri="{CE6537A1-D6FC-4f65-9D91-7224C49458BB}"/>
              </c:extLst>
            </c:dLbl>
            <c:dLbl>
              <c:idx val="4"/>
              <c:layout>
                <c:manualLayout>
                  <c:x val="0.24927883482985294"/>
                  <c:y val="-4.0397350888050241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E3C-493C-9BFE-BE0D941C4FF8}"/>
                </c:ext>
                <c:ext xmlns:c15="http://schemas.microsoft.com/office/drawing/2012/chart" uri="{CE6537A1-D6FC-4f65-9D91-7224C49458BB}"/>
              </c:extLst>
            </c:dLbl>
            <c:dLbl>
              <c:idx val="5"/>
              <c:layout>
                <c:manualLayout>
                  <c:x val="0.28748101177618263"/>
                  <c:y val="7.14799111649503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DE3C-493C-9BFE-BE0D941C4FF8}"/>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DATA2!$A$6:$A$11</c:f>
              <c:strCache>
                <c:ptCount val="6"/>
                <c:pt idx="0">
                  <c:v>Collaborative Learning</c:v>
                </c:pt>
                <c:pt idx="1">
                  <c:v>Effective Teaching Practices</c:v>
                </c:pt>
                <c:pt idx="2">
                  <c:v>Quantitative Reasoning</c:v>
                </c:pt>
                <c:pt idx="3">
                  <c:v>Student-Faculty Interaction</c:v>
                </c:pt>
                <c:pt idx="4">
                  <c:v>Reflective &amp; Integrative Learning</c:v>
                </c:pt>
                <c:pt idx="5">
                  <c:v>Higher Order Learning</c:v>
                </c:pt>
              </c:strCache>
            </c:strRef>
          </c:cat>
          <c:val>
            <c:numRef>
              <c:f>DATA2!$B$6:$B$11</c:f>
              <c:numCache>
                <c:formatCode>General</c:formatCode>
                <c:ptCount val="6"/>
                <c:pt idx="0">
                  <c:v>9</c:v>
                </c:pt>
                <c:pt idx="1">
                  <c:v>9</c:v>
                </c:pt>
                <c:pt idx="2">
                  <c:v>11</c:v>
                </c:pt>
                <c:pt idx="3">
                  <c:v>14</c:v>
                </c:pt>
                <c:pt idx="4">
                  <c:v>15</c:v>
                </c:pt>
                <c:pt idx="5">
                  <c:v>20</c:v>
                </c:pt>
              </c:numCache>
            </c:numRef>
          </c:val>
          <c:extLst xmlns:c16r2="http://schemas.microsoft.com/office/drawing/2015/06/chart">
            <c:ext xmlns:c16="http://schemas.microsoft.com/office/drawing/2014/chart" uri="{C3380CC4-5D6E-409C-BE32-E72D297353CC}">
              <c16:uniqueId val="{00000000-485E-4CC7-9961-141A27E8EFAE}"/>
            </c:ext>
          </c:extLst>
        </c:ser>
        <c:dLbls>
          <c:showLegendKey val="0"/>
          <c:showVal val="0"/>
          <c:showCatName val="0"/>
          <c:showSerName val="0"/>
          <c:showPercent val="0"/>
          <c:showBubbleSize val="0"/>
        </c:dLbls>
        <c:gapWidth val="150"/>
        <c:shape val="box"/>
        <c:axId val="207026160"/>
        <c:axId val="207026552"/>
        <c:axId val="0"/>
      </c:bar3DChart>
      <c:catAx>
        <c:axId val="2070261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07026552"/>
        <c:crosses val="autoZero"/>
        <c:auto val="1"/>
        <c:lblAlgn val="ctr"/>
        <c:lblOffset val="100"/>
        <c:noMultiLvlLbl val="0"/>
      </c:catAx>
      <c:valAx>
        <c:axId val="2070265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07026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image" Target="../media/image21.JPG"/><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02FCBA-0260-4189-8429-1710CB381B45}" type="doc">
      <dgm:prSet loTypeId="urn:microsoft.com/office/officeart/2005/8/layout/pList1" loCatId="list" qsTypeId="urn:microsoft.com/office/officeart/2005/8/quickstyle/simple1" qsCatId="simple" csTypeId="urn:microsoft.com/office/officeart/2005/8/colors/accent1_2" csCatId="accent1" phldr="1"/>
      <dgm:spPr/>
    </dgm:pt>
    <dgm:pt modelId="{C6A3D2FF-F9BF-4B60-A781-18E4726E9A9D}">
      <dgm:prSet phldrT="[Text]"/>
      <dgm:spPr/>
      <dgm:t>
        <a:bodyPr/>
        <a:lstStyle/>
        <a:p>
          <a:r>
            <a:rPr lang="en-US" dirty="0" smtClean="0"/>
            <a:t>Learning Community</a:t>
          </a:r>
          <a:endParaRPr lang="en-US" dirty="0"/>
        </a:p>
      </dgm:t>
    </dgm:pt>
    <dgm:pt modelId="{BAADE82F-8C95-4762-A3C2-BC8A227C13A3}" type="parTrans" cxnId="{A41803CB-02B1-4B14-A01D-98CC0AC7FE1A}">
      <dgm:prSet/>
      <dgm:spPr/>
      <dgm:t>
        <a:bodyPr/>
        <a:lstStyle/>
        <a:p>
          <a:endParaRPr lang="en-US"/>
        </a:p>
      </dgm:t>
    </dgm:pt>
    <dgm:pt modelId="{4556552A-5D75-432A-9B2E-F9D345B02CE1}" type="sibTrans" cxnId="{A41803CB-02B1-4B14-A01D-98CC0AC7FE1A}">
      <dgm:prSet/>
      <dgm:spPr/>
      <dgm:t>
        <a:bodyPr/>
        <a:lstStyle/>
        <a:p>
          <a:endParaRPr lang="en-US"/>
        </a:p>
      </dgm:t>
    </dgm:pt>
    <dgm:pt modelId="{2D4B49E4-7B5F-4C88-AE86-A2EC4A7CD3B9}">
      <dgm:prSet phldrT="[Text]"/>
      <dgm:spPr/>
      <dgm:t>
        <a:bodyPr/>
        <a:lstStyle/>
        <a:p>
          <a:r>
            <a:rPr lang="en-US" dirty="0" smtClean="0"/>
            <a:t>Service Learning</a:t>
          </a:r>
          <a:endParaRPr lang="en-US" dirty="0"/>
        </a:p>
      </dgm:t>
    </dgm:pt>
    <dgm:pt modelId="{C2669B1C-722B-47C3-B94D-B1D8B2F3D4A5}" type="parTrans" cxnId="{B3DFC460-7C33-4331-B639-DD4D49B6DC32}">
      <dgm:prSet/>
      <dgm:spPr/>
      <dgm:t>
        <a:bodyPr/>
        <a:lstStyle/>
        <a:p>
          <a:endParaRPr lang="en-US"/>
        </a:p>
      </dgm:t>
    </dgm:pt>
    <dgm:pt modelId="{0A30E0BA-14A0-44C9-BB4E-98873A86B3DA}" type="sibTrans" cxnId="{B3DFC460-7C33-4331-B639-DD4D49B6DC32}">
      <dgm:prSet/>
      <dgm:spPr/>
      <dgm:t>
        <a:bodyPr/>
        <a:lstStyle/>
        <a:p>
          <a:endParaRPr lang="en-US"/>
        </a:p>
      </dgm:t>
    </dgm:pt>
    <dgm:pt modelId="{728789D5-79B0-4752-AF63-BD9C03529862}">
      <dgm:prSet phldrT="[Text]"/>
      <dgm:spPr/>
      <dgm:t>
        <a:bodyPr/>
        <a:lstStyle/>
        <a:p>
          <a:r>
            <a:rPr lang="en-US" dirty="0" smtClean="0"/>
            <a:t>Research with Faculty</a:t>
          </a:r>
          <a:endParaRPr lang="en-US" dirty="0"/>
        </a:p>
      </dgm:t>
    </dgm:pt>
    <dgm:pt modelId="{88365575-F970-4967-AF0D-EB8002FED693}" type="parTrans" cxnId="{23096410-24E6-474A-A375-4783A6D72F2F}">
      <dgm:prSet/>
      <dgm:spPr/>
      <dgm:t>
        <a:bodyPr/>
        <a:lstStyle/>
        <a:p>
          <a:endParaRPr lang="en-US"/>
        </a:p>
      </dgm:t>
    </dgm:pt>
    <dgm:pt modelId="{774F141C-70CE-444C-A0D7-91F07247D6CB}" type="sibTrans" cxnId="{23096410-24E6-474A-A375-4783A6D72F2F}">
      <dgm:prSet/>
      <dgm:spPr/>
      <dgm:t>
        <a:bodyPr/>
        <a:lstStyle/>
        <a:p>
          <a:endParaRPr lang="en-US"/>
        </a:p>
      </dgm:t>
    </dgm:pt>
    <dgm:pt modelId="{7C02C55C-950D-49F4-9A07-E5C679B70423}">
      <dgm:prSet phldrT="[Text]"/>
      <dgm:spPr/>
      <dgm:t>
        <a:bodyPr/>
        <a:lstStyle/>
        <a:p>
          <a:r>
            <a:rPr lang="en-US" dirty="0" smtClean="0"/>
            <a:t>Internship or Field Experience</a:t>
          </a:r>
          <a:endParaRPr lang="en-US" dirty="0"/>
        </a:p>
      </dgm:t>
    </dgm:pt>
    <dgm:pt modelId="{8C118501-4143-441D-AA0E-7667CB752D8A}" type="parTrans" cxnId="{FCB3991F-F17E-4D18-9E23-EE107C8E3F85}">
      <dgm:prSet/>
      <dgm:spPr/>
      <dgm:t>
        <a:bodyPr/>
        <a:lstStyle/>
        <a:p>
          <a:endParaRPr lang="en-US"/>
        </a:p>
      </dgm:t>
    </dgm:pt>
    <dgm:pt modelId="{EF498B97-7248-468E-B373-188DE38757E9}" type="sibTrans" cxnId="{FCB3991F-F17E-4D18-9E23-EE107C8E3F85}">
      <dgm:prSet/>
      <dgm:spPr/>
      <dgm:t>
        <a:bodyPr/>
        <a:lstStyle/>
        <a:p>
          <a:endParaRPr lang="en-US"/>
        </a:p>
      </dgm:t>
    </dgm:pt>
    <dgm:pt modelId="{8C7193D4-69B8-41E1-BC01-81428B71BB06}">
      <dgm:prSet phldrT="[Text]"/>
      <dgm:spPr/>
      <dgm:t>
        <a:bodyPr/>
        <a:lstStyle/>
        <a:p>
          <a:r>
            <a:rPr lang="en-US" dirty="0" smtClean="0"/>
            <a:t>Study Abroad</a:t>
          </a:r>
          <a:endParaRPr lang="en-US" dirty="0"/>
        </a:p>
      </dgm:t>
    </dgm:pt>
    <dgm:pt modelId="{515E3919-7944-4C7F-A554-3F78124A3AF3}" type="parTrans" cxnId="{54EF152F-DE46-4F45-80D8-D075F952C36E}">
      <dgm:prSet/>
      <dgm:spPr/>
      <dgm:t>
        <a:bodyPr/>
        <a:lstStyle/>
        <a:p>
          <a:endParaRPr lang="en-US"/>
        </a:p>
      </dgm:t>
    </dgm:pt>
    <dgm:pt modelId="{4A49E727-E59A-4885-9D47-A757FD465FF8}" type="sibTrans" cxnId="{54EF152F-DE46-4F45-80D8-D075F952C36E}">
      <dgm:prSet/>
      <dgm:spPr/>
      <dgm:t>
        <a:bodyPr/>
        <a:lstStyle/>
        <a:p>
          <a:endParaRPr lang="en-US"/>
        </a:p>
      </dgm:t>
    </dgm:pt>
    <dgm:pt modelId="{2F107789-DF06-4A9A-997D-5E5DD0634195}">
      <dgm:prSet phldrT="[Text]"/>
      <dgm:spPr/>
      <dgm:t>
        <a:bodyPr/>
        <a:lstStyle/>
        <a:p>
          <a:r>
            <a:rPr lang="en-US" dirty="0" smtClean="0"/>
            <a:t>Culminating Senior Experience</a:t>
          </a:r>
          <a:endParaRPr lang="en-US" dirty="0"/>
        </a:p>
      </dgm:t>
    </dgm:pt>
    <dgm:pt modelId="{F417A85F-848B-49C0-807D-D141CBF67911}" type="parTrans" cxnId="{A126F5A9-C426-41EF-B6B7-B6E748128CDA}">
      <dgm:prSet/>
      <dgm:spPr/>
      <dgm:t>
        <a:bodyPr/>
        <a:lstStyle/>
        <a:p>
          <a:endParaRPr lang="en-US"/>
        </a:p>
      </dgm:t>
    </dgm:pt>
    <dgm:pt modelId="{5E84AE96-5588-41B7-87BC-30C6CF1C098A}" type="sibTrans" cxnId="{A126F5A9-C426-41EF-B6B7-B6E748128CDA}">
      <dgm:prSet/>
      <dgm:spPr/>
      <dgm:t>
        <a:bodyPr/>
        <a:lstStyle/>
        <a:p>
          <a:endParaRPr lang="en-US"/>
        </a:p>
      </dgm:t>
    </dgm:pt>
    <dgm:pt modelId="{FCF1928F-1E1E-4DB8-B949-B9F182B43E9A}" type="pres">
      <dgm:prSet presAssocID="{A202FCBA-0260-4189-8429-1710CB381B45}" presName="Name0" presStyleCnt="0">
        <dgm:presLayoutVars>
          <dgm:dir/>
          <dgm:resizeHandles val="exact"/>
        </dgm:presLayoutVars>
      </dgm:prSet>
      <dgm:spPr/>
    </dgm:pt>
    <dgm:pt modelId="{21966471-FDCC-4F10-83C0-E4D9710F0F42}" type="pres">
      <dgm:prSet presAssocID="{C6A3D2FF-F9BF-4B60-A781-18E4726E9A9D}" presName="compNode" presStyleCnt="0"/>
      <dgm:spPr/>
    </dgm:pt>
    <dgm:pt modelId="{EBD2EFE1-9458-4045-9356-69B1FFFFD6C1}" type="pres">
      <dgm:prSet presAssocID="{C6A3D2FF-F9BF-4B60-A781-18E4726E9A9D}" presName="pictRect" presStyleLbl="node1" presStyleIdx="0" presStyleCnt="6" custLinFactNeighborX="-10299" custLinFactNeighborY="1418"/>
      <dgm:spPr>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dgm:spPr>
    </dgm:pt>
    <dgm:pt modelId="{8245385D-D4A2-461E-AE5F-70E53B3190E9}" type="pres">
      <dgm:prSet presAssocID="{C6A3D2FF-F9BF-4B60-A781-18E4726E9A9D}" presName="textRect" presStyleLbl="revTx" presStyleIdx="0" presStyleCnt="6" custLinFactNeighborX="-10299">
        <dgm:presLayoutVars>
          <dgm:bulletEnabled val="1"/>
        </dgm:presLayoutVars>
      </dgm:prSet>
      <dgm:spPr/>
      <dgm:t>
        <a:bodyPr/>
        <a:lstStyle/>
        <a:p>
          <a:endParaRPr lang="en-US"/>
        </a:p>
      </dgm:t>
    </dgm:pt>
    <dgm:pt modelId="{6E2C83E3-9984-4A22-A718-B0B942349829}" type="pres">
      <dgm:prSet presAssocID="{4556552A-5D75-432A-9B2E-F9D345B02CE1}" presName="sibTrans" presStyleLbl="sibTrans2D1" presStyleIdx="0" presStyleCnt="0"/>
      <dgm:spPr/>
      <dgm:t>
        <a:bodyPr/>
        <a:lstStyle/>
        <a:p>
          <a:endParaRPr lang="en-US"/>
        </a:p>
      </dgm:t>
    </dgm:pt>
    <dgm:pt modelId="{D36D0E6C-D740-4BC5-972E-A20A92CA2FA7}" type="pres">
      <dgm:prSet presAssocID="{2D4B49E4-7B5F-4C88-AE86-A2EC4A7CD3B9}" presName="compNode" presStyleCnt="0"/>
      <dgm:spPr/>
    </dgm:pt>
    <dgm:pt modelId="{A69ACB00-687E-4166-82E5-EF2197ACADCE}" type="pres">
      <dgm:prSet presAssocID="{2D4B49E4-7B5F-4C88-AE86-A2EC4A7CD3B9}" presName="pictRect" presStyleLbl="nod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23000" r="-23000"/>
          </a:stretch>
        </a:blipFill>
      </dgm:spPr>
    </dgm:pt>
    <dgm:pt modelId="{46A421F9-E34F-4156-949E-22EB5ACFFFA5}" type="pres">
      <dgm:prSet presAssocID="{2D4B49E4-7B5F-4C88-AE86-A2EC4A7CD3B9}" presName="textRect" presStyleLbl="revTx" presStyleIdx="1" presStyleCnt="6">
        <dgm:presLayoutVars>
          <dgm:bulletEnabled val="1"/>
        </dgm:presLayoutVars>
      </dgm:prSet>
      <dgm:spPr/>
      <dgm:t>
        <a:bodyPr/>
        <a:lstStyle/>
        <a:p>
          <a:endParaRPr lang="en-US"/>
        </a:p>
      </dgm:t>
    </dgm:pt>
    <dgm:pt modelId="{223C132E-3895-4BB3-847B-3A5946CBD888}" type="pres">
      <dgm:prSet presAssocID="{0A30E0BA-14A0-44C9-BB4E-98873A86B3DA}" presName="sibTrans" presStyleLbl="sibTrans2D1" presStyleIdx="0" presStyleCnt="0"/>
      <dgm:spPr/>
      <dgm:t>
        <a:bodyPr/>
        <a:lstStyle/>
        <a:p>
          <a:endParaRPr lang="en-US"/>
        </a:p>
      </dgm:t>
    </dgm:pt>
    <dgm:pt modelId="{B5342E8B-E761-4930-B65F-FACFBF010A7E}" type="pres">
      <dgm:prSet presAssocID="{728789D5-79B0-4752-AF63-BD9C03529862}" presName="compNode" presStyleCnt="0"/>
      <dgm:spPr/>
    </dgm:pt>
    <dgm:pt modelId="{EAF8A628-1F02-4186-8B53-186F54F1FBC2}" type="pres">
      <dgm:prSet presAssocID="{728789D5-79B0-4752-AF63-BD9C03529862}" presName="pictRect" presStyleLbl="node1" presStyleIdx="2" presStyleCnt="6" custLinFactNeighborX="10299"/>
      <dgm:spPr>
        <a:blipFill>
          <a:blip xmlns:r="http://schemas.openxmlformats.org/officeDocument/2006/relationships" r:embed="rId3">
            <a:extLst>
              <a:ext uri="{28A0092B-C50C-407E-A947-70E740481C1C}">
                <a14:useLocalDpi xmlns:a14="http://schemas.microsoft.com/office/drawing/2010/main" val="0"/>
              </a:ext>
            </a:extLst>
          </a:blip>
          <a:srcRect/>
          <a:stretch>
            <a:fillRect t="-2000" b="-2000"/>
          </a:stretch>
        </a:blipFill>
      </dgm:spPr>
    </dgm:pt>
    <dgm:pt modelId="{9D4C9380-40BD-4537-9F74-B5AB1A1BE271}" type="pres">
      <dgm:prSet presAssocID="{728789D5-79B0-4752-AF63-BD9C03529862}" presName="textRect" presStyleLbl="revTx" presStyleIdx="2" presStyleCnt="6" custLinFactNeighborX="10299">
        <dgm:presLayoutVars>
          <dgm:bulletEnabled val="1"/>
        </dgm:presLayoutVars>
      </dgm:prSet>
      <dgm:spPr/>
      <dgm:t>
        <a:bodyPr/>
        <a:lstStyle/>
        <a:p>
          <a:endParaRPr lang="en-US"/>
        </a:p>
      </dgm:t>
    </dgm:pt>
    <dgm:pt modelId="{B7C2CACB-708F-4119-A6B8-B1FA003B23B2}" type="pres">
      <dgm:prSet presAssocID="{774F141C-70CE-444C-A0D7-91F07247D6CB}" presName="sibTrans" presStyleLbl="sibTrans2D1" presStyleIdx="0" presStyleCnt="0"/>
      <dgm:spPr/>
      <dgm:t>
        <a:bodyPr/>
        <a:lstStyle/>
        <a:p>
          <a:endParaRPr lang="en-US"/>
        </a:p>
      </dgm:t>
    </dgm:pt>
    <dgm:pt modelId="{BFB9E13A-1353-440B-8CEA-A472259EA582}" type="pres">
      <dgm:prSet presAssocID="{7C02C55C-950D-49F4-9A07-E5C679B70423}" presName="compNode" presStyleCnt="0"/>
      <dgm:spPr/>
    </dgm:pt>
    <dgm:pt modelId="{ACE8AC46-60E6-49E8-BE1E-3D8F88A37C87}" type="pres">
      <dgm:prSet presAssocID="{7C02C55C-950D-49F4-9A07-E5C679B70423}" presName="pictRect" presStyleLbl="node1" presStyleIdx="3" presStyleCnt="6" custLinFactNeighborX="-11121"/>
      <dgm:spPr>
        <a:blipFill>
          <a:blip xmlns:r="http://schemas.openxmlformats.org/officeDocument/2006/relationships" r:embed="rId4">
            <a:extLst>
              <a:ext uri="{28A0092B-C50C-407E-A947-70E740481C1C}">
                <a14:useLocalDpi xmlns:a14="http://schemas.microsoft.com/office/drawing/2010/main" val="0"/>
              </a:ext>
            </a:extLst>
          </a:blip>
          <a:srcRect/>
          <a:stretch>
            <a:fillRect l="-19000" r="-19000"/>
          </a:stretch>
        </a:blipFill>
      </dgm:spPr>
    </dgm:pt>
    <dgm:pt modelId="{91D7E296-4A6B-4F82-84C9-243C2F5AEB78}" type="pres">
      <dgm:prSet presAssocID="{7C02C55C-950D-49F4-9A07-E5C679B70423}" presName="textRect" presStyleLbl="revTx" presStyleIdx="3" presStyleCnt="6" custLinFactNeighborX="-10031" custLinFactNeighborY="-4407">
        <dgm:presLayoutVars>
          <dgm:bulletEnabled val="1"/>
        </dgm:presLayoutVars>
      </dgm:prSet>
      <dgm:spPr/>
      <dgm:t>
        <a:bodyPr/>
        <a:lstStyle/>
        <a:p>
          <a:endParaRPr lang="en-US"/>
        </a:p>
      </dgm:t>
    </dgm:pt>
    <dgm:pt modelId="{66F9FFBA-C9E8-42E0-9DB8-B83BAA881B76}" type="pres">
      <dgm:prSet presAssocID="{EF498B97-7248-468E-B373-188DE38757E9}" presName="sibTrans" presStyleLbl="sibTrans2D1" presStyleIdx="0" presStyleCnt="0"/>
      <dgm:spPr/>
      <dgm:t>
        <a:bodyPr/>
        <a:lstStyle/>
        <a:p>
          <a:endParaRPr lang="en-US"/>
        </a:p>
      </dgm:t>
    </dgm:pt>
    <dgm:pt modelId="{28C729AE-3499-4C6A-BAFD-B78859B0720B}" type="pres">
      <dgm:prSet presAssocID="{8C7193D4-69B8-41E1-BC01-81428B71BB06}" presName="compNode" presStyleCnt="0"/>
      <dgm:spPr/>
    </dgm:pt>
    <dgm:pt modelId="{FB8C9EBB-D9F7-4B8A-8BA3-B1D6563CC2D5}" type="pres">
      <dgm:prSet presAssocID="{8C7193D4-69B8-41E1-BC01-81428B71BB06}" presName="pictRect" presStyleLbl="nod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24000" r="-24000"/>
          </a:stretch>
        </a:blipFill>
      </dgm:spPr>
    </dgm:pt>
    <dgm:pt modelId="{762CAE5F-1D9B-4AAE-B725-2211367765B6}" type="pres">
      <dgm:prSet presAssocID="{8C7193D4-69B8-41E1-BC01-81428B71BB06}" presName="textRect" presStyleLbl="revTx" presStyleIdx="4" presStyleCnt="6">
        <dgm:presLayoutVars>
          <dgm:bulletEnabled val="1"/>
        </dgm:presLayoutVars>
      </dgm:prSet>
      <dgm:spPr/>
      <dgm:t>
        <a:bodyPr/>
        <a:lstStyle/>
        <a:p>
          <a:endParaRPr lang="en-US"/>
        </a:p>
      </dgm:t>
    </dgm:pt>
    <dgm:pt modelId="{FBFFDB66-017A-4DE6-9B77-28DCBB3ECE75}" type="pres">
      <dgm:prSet presAssocID="{4A49E727-E59A-4885-9D47-A757FD465FF8}" presName="sibTrans" presStyleLbl="sibTrans2D1" presStyleIdx="0" presStyleCnt="0"/>
      <dgm:spPr/>
      <dgm:t>
        <a:bodyPr/>
        <a:lstStyle/>
        <a:p>
          <a:endParaRPr lang="en-US"/>
        </a:p>
      </dgm:t>
    </dgm:pt>
    <dgm:pt modelId="{33BA09AF-01BE-4327-8FB4-DB99C9591207}" type="pres">
      <dgm:prSet presAssocID="{2F107789-DF06-4A9A-997D-5E5DD0634195}" presName="compNode" presStyleCnt="0"/>
      <dgm:spPr/>
    </dgm:pt>
    <dgm:pt modelId="{2A27E716-ADF0-4428-9A05-656A670CAE74}" type="pres">
      <dgm:prSet presAssocID="{2F107789-DF06-4A9A-997D-5E5DD0634195}" presName="pictRect" presStyleLbl="node1" presStyleIdx="5" presStyleCnt="6" custLinFactNeighborX="10299"/>
      <dgm:spPr>
        <a:blipFill>
          <a:blip xmlns:r="http://schemas.openxmlformats.org/officeDocument/2006/relationships" r:embed="rId6">
            <a:extLst>
              <a:ext uri="{28A0092B-C50C-407E-A947-70E740481C1C}">
                <a14:useLocalDpi xmlns:a14="http://schemas.microsoft.com/office/drawing/2010/main" val="0"/>
              </a:ext>
            </a:extLst>
          </a:blip>
          <a:srcRect/>
          <a:stretch>
            <a:fillRect l="-20000" r="-20000"/>
          </a:stretch>
        </a:blipFill>
      </dgm:spPr>
    </dgm:pt>
    <dgm:pt modelId="{AAC22696-2BD2-4B96-8CE7-D425D274926D}" type="pres">
      <dgm:prSet presAssocID="{2F107789-DF06-4A9A-997D-5E5DD0634195}" presName="textRect" presStyleLbl="revTx" presStyleIdx="5" presStyleCnt="6" custLinFactNeighborX="10299" custLinFactNeighborY="-5288">
        <dgm:presLayoutVars>
          <dgm:bulletEnabled val="1"/>
        </dgm:presLayoutVars>
      </dgm:prSet>
      <dgm:spPr/>
      <dgm:t>
        <a:bodyPr/>
        <a:lstStyle/>
        <a:p>
          <a:endParaRPr lang="en-US"/>
        </a:p>
      </dgm:t>
    </dgm:pt>
  </dgm:ptLst>
  <dgm:cxnLst>
    <dgm:cxn modelId="{23096410-24E6-474A-A375-4783A6D72F2F}" srcId="{A202FCBA-0260-4189-8429-1710CB381B45}" destId="{728789D5-79B0-4752-AF63-BD9C03529862}" srcOrd="2" destOrd="0" parTransId="{88365575-F970-4967-AF0D-EB8002FED693}" sibTransId="{774F141C-70CE-444C-A0D7-91F07247D6CB}"/>
    <dgm:cxn modelId="{A126F5A9-C426-41EF-B6B7-B6E748128CDA}" srcId="{A202FCBA-0260-4189-8429-1710CB381B45}" destId="{2F107789-DF06-4A9A-997D-5E5DD0634195}" srcOrd="5" destOrd="0" parTransId="{F417A85F-848B-49C0-807D-D141CBF67911}" sibTransId="{5E84AE96-5588-41B7-87BC-30C6CF1C098A}"/>
    <dgm:cxn modelId="{69CA5376-87C5-4960-9ABE-B374116DA4ED}" type="presOf" srcId="{728789D5-79B0-4752-AF63-BD9C03529862}" destId="{9D4C9380-40BD-4537-9F74-B5AB1A1BE271}" srcOrd="0" destOrd="0" presId="urn:microsoft.com/office/officeart/2005/8/layout/pList1"/>
    <dgm:cxn modelId="{369EDCF9-4907-4E52-ACC0-CF58CBDF88AE}" type="presOf" srcId="{4A49E727-E59A-4885-9D47-A757FD465FF8}" destId="{FBFFDB66-017A-4DE6-9B77-28DCBB3ECE75}" srcOrd="0" destOrd="0" presId="urn:microsoft.com/office/officeart/2005/8/layout/pList1"/>
    <dgm:cxn modelId="{27B61B79-5ED5-453D-9C3E-56EBD2CB45F9}" type="presOf" srcId="{7C02C55C-950D-49F4-9A07-E5C679B70423}" destId="{91D7E296-4A6B-4F82-84C9-243C2F5AEB78}" srcOrd="0" destOrd="0" presId="urn:microsoft.com/office/officeart/2005/8/layout/pList1"/>
    <dgm:cxn modelId="{53E11042-ADF7-4553-B994-4DD85A9D9D30}" type="presOf" srcId="{774F141C-70CE-444C-A0D7-91F07247D6CB}" destId="{B7C2CACB-708F-4119-A6B8-B1FA003B23B2}" srcOrd="0" destOrd="0" presId="urn:microsoft.com/office/officeart/2005/8/layout/pList1"/>
    <dgm:cxn modelId="{15DB2E55-0411-43C1-A0B1-8429E0A60691}" type="presOf" srcId="{C6A3D2FF-F9BF-4B60-A781-18E4726E9A9D}" destId="{8245385D-D4A2-461E-AE5F-70E53B3190E9}" srcOrd="0" destOrd="0" presId="urn:microsoft.com/office/officeart/2005/8/layout/pList1"/>
    <dgm:cxn modelId="{A41803CB-02B1-4B14-A01D-98CC0AC7FE1A}" srcId="{A202FCBA-0260-4189-8429-1710CB381B45}" destId="{C6A3D2FF-F9BF-4B60-A781-18E4726E9A9D}" srcOrd="0" destOrd="0" parTransId="{BAADE82F-8C95-4762-A3C2-BC8A227C13A3}" sibTransId="{4556552A-5D75-432A-9B2E-F9D345B02CE1}"/>
    <dgm:cxn modelId="{FCB3991F-F17E-4D18-9E23-EE107C8E3F85}" srcId="{A202FCBA-0260-4189-8429-1710CB381B45}" destId="{7C02C55C-950D-49F4-9A07-E5C679B70423}" srcOrd="3" destOrd="0" parTransId="{8C118501-4143-441D-AA0E-7667CB752D8A}" sibTransId="{EF498B97-7248-468E-B373-188DE38757E9}"/>
    <dgm:cxn modelId="{0C19AEC3-E580-43F7-AF9D-3A6685B6A53A}" type="presOf" srcId="{EF498B97-7248-468E-B373-188DE38757E9}" destId="{66F9FFBA-C9E8-42E0-9DB8-B83BAA881B76}" srcOrd="0" destOrd="0" presId="urn:microsoft.com/office/officeart/2005/8/layout/pList1"/>
    <dgm:cxn modelId="{B3DFC460-7C33-4331-B639-DD4D49B6DC32}" srcId="{A202FCBA-0260-4189-8429-1710CB381B45}" destId="{2D4B49E4-7B5F-4C88-AE86-A2EC4A7CD3B9}" srcOrd="1" destOrd="0" parTransId="{C2669B1C-722B-47C3-B94D-B1D8B2F3D4A5}" sibTransId="{0A30E0BA-14A0-44C9-BB4E-98873A86B3DA}"/>
    <dgm:cxn modelId="{A874B89A-D049-4BF2-ACA2-1293A0F705A3}" type="presOf" srcId="{A202FCBA-0260-4189-8429-1710CB381B45}" destId="{FCF1928F-1E1E-4DB8-B949-B9F182B43E9A}" srcOrd="0" destOrd="0" presId="urn:microsoft.com/office/officeart/2005/8/layout/pList1"/>
    <dgm:cxn modelId="{170F5310-4398-4A68-A835-83D4FFE4DA62}" type="presOf" srcId="{2D4B49E4-7B5F-4C88-AE86-A2EC4A7CD3B9}" destId="{46A421F9-E34F-4156-949E-22EB5ACFFFA5}" srcOrd="0" destOrd="0" presId="urn:microsoft.com/office/officeart/2005/8/layout/pList1"/>
    <dgm:cxn modelId="{CC7C8C6F-4325-4CF2-8A50-185F09ACC934}" type="presOf" srcId="{8C7193D4-69B8-41E1-BC01-81428B71BB06}" destId="{762CAE5F-1D9B-4AAE-B725-2211367765B6}" srcOrd="0" destOrd="0" presId="urn:microsoft.com/office/officeart/2005/8/layout/pList1"/>
    <dgm:cxn modelId="{54EF152F-DE46-4F45-80D8-D075F952C36E}" srcId="{A202FCBA-0260-4189-8429-1710CB381B45}" destId="{8C7193D4-69B8-41E1-BC01-81428B71BB06}" srcOrd="4" destOrd="0" parTransId="{515E3919-7944-4C7F-A554-3F78124A3AF3}" sibTransId="{4A49E727-E59A-4885-9D47-A757FD465FF8}"/>
    <dgm:cxn modelId="{7B1173BE-CC5A-44E5-8FD2-5886BF483E87}" type="presOf" srcId="{0A30E0BA-14A0-44C9-BB4E-98873A86B3DA}" destId="{223C132E-3895-4BB3-847B-3A5946CBD888}" srcOrd="0" destOrd="0" presId="urn:microsoft.com/office/officeart/2005/8/layout/pList1"/>
    <dgm:cxn modelId="{2F4C82C3-2EB0-40A4-AB2A-055EEFA7ADC1}" type="presOf" srcId="{4556552A-5D75-432A-9B2E-F9D345B02CE1}" destId="{6E2C83E3-9984-4A22-A718-B0B942349829}" srcOrd="0" destOrd="0" presId="urn:microsoft.com/office/officeart/2005/8/layout/pList1"/>
    <dgm:cxn modelId="{BED1088A-7205-400A-BFA1-1DB34370F8E0}" type="presOf" srcId="{2F107789-DF06-4A9A-997D-5E5DD0634195}" destId="{AAC22696-2BD2-4B96-8CE7-D425D274926D}" srcOrd="0" destOrd="0" presId="urn:microsoft.com/office/officeart/2005/8/layout/pList1"/>
    <dgm:cxn modelId="{7D202B34-5A57-4D94-84FA-FA8E4789D985}" type="presParOf" srcId="{FCF1928F-1E1E-4DB8-B949-B9F182B43E9A}" destId="{21966471-FDCC-4F10-83C0-E4D9710F0F42}" srcOrd="0" destOrd="0" presId="urn:microsoft.com/office/officeart/2005/8/layout/pList1"/>
    <dgm:cxn modelId="{C2E1F8C6-4A25-4032-ABB9-3A4A6D42FD45}" type="presParOf" srcId="{21966471-FDCC-4F10-83C0-E4D9710F0F42}" destId="{EBD2EFE1-9458-4045-9356-69B1FFFFD6C1}" srcOrd="0" destOrd="0" presId="urn:microsoft.com/office/officeart/2005/8/layout/pList1"/>
    <dgm:cxn modelId="{9C45F61B-9A13-469F-94D6-6B947E8D2D5B}" type="presParOf" srcId="{21966471-FDCC-4F10-83C0-E4D9710F0F42}" destId="{8245385D-D4A2-461E-AE5F-70E53B3190E9}" srcOrd="1" destOrd="0" presId="urn:microsoft.com/office/officeart/2005/8/layout/pList1"/>
    <dgm:cxn modelId="{09E209DF-BA89-4390-9BB6-C711E0B23796}" type="presParOf" srcId="{FCF1928F-1E1E-4DB8-B949-B9F182B43E9A}" destId="{6E2C83E3-9984-4A22-A718-B0B942349829}" srcOrd="1" destOrd="0" presId="urn:microsoft.com/office/officeart/2005/8/layout/pList1"/>
    <dgm:cxn modelId="{1896A827-C771-47A8-A188-9EE2CB57C088}" type="presParOf" srcId="{FCF1928F-1E1E-4DB8-B949-B9F182B43E9A}" destId="{D36D0E6C-D740-4BC5-972E-A20A92CA2FA7}" srcOrd="2" destOrd="0" presId="urn:microsoft.com/office/officeart/2005/8/layout/pList1"/>
    <dgm:cxn modelId="{9DF54E68-90BF-446D-B9C3-F15B1557DEA8}" type="presParOf" srcId="{D36D0E6C-D740-4BC5-972E-A20A92CA2FA7}" destId="{A69ACB00-687E-4166-82E5-EF2197ACADCE}" srcOrd="0" destOrd="0" presId="urn:microsoft.com/office/officeart/2005/8/layout/pList1"/>
    <dgm:cxn modelId="{663E8240-9234-43AC-8683-C9C10EECCDA1}" type="presParOf" srcId="{D36D0E6C-D740-4BC5-972E-A20A92CA2FA7}" destId="{46A421F9-E34F-4156-949E-22EB5ACFFFA5}" srcOrd="1" destOrd="0" presId="urn:microsoft.com/office/officeart/2005/8/layout/pList1"/>
    <dgm:cxn modelId="{BBCE5146-7EAC-44CD-A237-E9105811EE04}" type="presParOf" srcId="{FCF1928F-1E1E-4DB8-B949-B9F182B43E9A}" destId="{223C132E-3895-4BB3-847B-3A5946CBD888}" srcOrd="3" destOrd="0" presId="urn:microsoft.com/office/officeart/2005/8/layout/pList1"/>
    <dgm:cxn modelId="{FC2D4017-BA84-483E-A1DE-6C33D96C8AFC}" type="presParOf" srcId="{FCF1928F-1E1E-4DB8-B949-B9F182B43E9A}" destId="{B5342E8B-E761-4930-B65F-FACFBF010A7E}" srcOrd="4" destOrd="0" presId="urn:microsoft.com/office/officeart/2005/8/layout/pList1"/>
    <dgm:cxn modelId="{949AA34F-F893-4B65-A9E0-B00B4D062315}" type="presParOf" srcId="{B5342E8B-E761-4930-B65F-FACFBF010A7E}" destId="{EAF8A628-1F02-4186-8B53-186F54F1FBC2}" srcOrd="0" destOrd="0" presId="urn:microsoft.com/office/officeart/2005/8/layout/pList1"/>
    <dgm:cxn modelId="{D08BB9B0-A996-4B20-B80D-3CAF3CFF66B4}" type="presParOf" srcId="{B5342E8B-E761-4930-B65F-FACFBF010A7E}" destId="{9D4C9380-40BD-4537-9F74-B5AB1A1BE271}" srcOrd="1" destOrd="0" presId="urn:microsoft.com/office/officeart/2005/8/layout/pList1"/>
    <dgm:cxn modelId="{48D6ADAC-2E17-4888-AE27-130A57132923}" type="presParOf" srcId="{FCF1928F-1E1E-4DB8-B949-B9F182B43E9A}" destId="{B7C2CACB-708F-4119-A6B8-B1FA003B23B2}" srcOrd="5" destOrd="0" presId="urn:microsoft.com/office/officeart/2005/8/layout/pList1"/>
    <dgm:cxn modelId="{AF644EB9-5F7F-41C6-B03A-F7AE6008E27A}" type="presParOf" srcId="{FCF1928F-1E1E-4DB8-B949-B9F182B43E9A}" destId="{BFB9E13A-1353-440B-8CEA-A472259EA582}" srcOrd="6" destOrd="0" presId="urn:microsoft.com/office/officeart/2005/8/layout/pList1"/>
    <dgm:cxn modelId="{5B67C1BB-A0B3-4B83-B044-FE07CBBB799F}" type="presParOf" srcId="{BFB9E13A-1353-440B-8CEA-A472259EA582}" destId="{ACE8AC46-60E6-49E8-BE1E-3D8F88A37C87}" srcOrd="0" destOrd="0" presId="urn:microsoft.com/office/officeart/2005/8/layout/pList1"/>
    <dgm:cxn modelId="{08C1249B-7177-4D6B-B8CB-BEB5699AF342}" type="presParOf" srcId="{BFB9E13A-1353-440B-8CEA-A472259EA582}" destId="{91D7E296-4A6B-4F82-84C9-243C2F5AEB78}" srcOrd="1" destOrd="0" presId="urn:microsoft.com/office/officeart/2005/8/layout/pList1"/>
    <dgm:cxn modelId="{840208EA-F1A0-4370-8DB8-A15533E457E3}" type="presParOf" srcId="{FCF1928F-1E1E-4DB8-B949-B9F182B43E9A}" destId="{66F9FFBA-C9E8-42E0-9DB8-B83BAA881B76}" srcOrd="7" destOrd="0" presId="urn:microsoft.com/office/officeart/2005/8/layout/pList1"/>
    <dgm:cxn modelId="{19FDF3BF-AF65-4F40-B188-6C2E096769AF}" type="presParOf" srcId="{FCF1928F-1E1E-4DB8-B949-B9F182B43E9A}" destId="{28C729AE-3499-4C6A-BAFD-B78859B0720B}" srcOrd="8" destOrd="0" presId="urn:microsoft.com/office/officeart/2005/8/layout/pList1"/>
    <dgm:cxn modelId="{C398C9FE-CDCB-4232-8C6D-CBC2C888DB78}" type="presParOf" srcId="{28C729AE-3499-4C6A-BAFD-B78859B0720B}" destId="{FB8C9EBB-D9F7-4B8A-8BA3-B1D6563CC2D5}" srcOrd="0" destOrd="0" presId="urn:microsoft.com/office/officeart/2005/8/layout/pList1"/>
    <dgm:cxn modelId="{3BE747EC-0914-4EDC-8A9D-5356C45CA983}" type="presParOf" srcId="{28C729AE-3499-4C6A-BAFD-B78859B0720B}" destId="{762CAE5F-1D9B-4AAE-B725-2211367765B6}" srcOrd="1" destOrd="0" presId="urn:microsoft.com/office/officeart/2005/8/layout/pList1"/>
    <dgm:cxn modelId="{1FAF61DD-9B99-410F-B1B6-BEC2C61F01DA}" type="presParOf" srcId="{FCF1928F-1E1E-4DB8-B949-B9F182B43E9A}" destId="{FBFFDB66-017A-4DE6-9B77-28DCBB3ECE75}" srcOrd="9" destOrd="0" presId="urn:microsoft.com/office/officeart/2005/8/layout/pList1"/>
    <dgm:cxn modelId="{CFD7CAA2-3781-4DA0-B1F4-274677934B7C}" type="presParOf" srcId="{FCF1928F-1E1E-4DB8-B949-B9F182B43E9A}" destId="{33BA09AF-01BE-4327-8FB4-DB99C9591207}" srcOrd="10" destOrd="0" presId="urn:microsoft.com/office/officeart/2005/8/layout/pList1"/>
    <dgm:cxn modelId="{06406896-D63E-4A81-875C-F7413608C0EF}" type="presParOf" srcId="{33BA09AF-01BE-4327-8FB4-DB99C9591207}" destId="{2A27E716-ADF0-4428-9A05-656A670CAE74}" srcOrd="0" destOrd="0" presId="urn:microsoft.com/office/officeart/2005/8/layout/pList1"/>
    <dgm:cxn modelId="{30D3246F-B50A-4E2E-B01A-C9868B2C0873}" type="presParOf" srcId="{33BA09AF-01BE-4327-8FB4-DB99C9591207}" destId="{AAC22696-2BD2-4B96-8CE7-D425D274926D}"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0573" tIns="45286" rIns="90573" bIns="45286" numCol="1" anchor="t" anchorCtr="0" compatLnSpc="1">
            <a:prstTxWarp prst="textNoShape">
              <a:avLst/>
            </a:prstTxWarp>
          </a:bodyPr>
          <a:lstStyle>
            <a:lvl1pPr algn="r" defTabSz="904875">
              <a:defRPr sz="1100"/>
            </a:lvl1pPr>
          </a:lstStyle>
          <a:p>
            <a:pPr>
              <a:defRPr/>
            </a:pPr>
            <a:endParaRPr lang="en-US" dirty="0"/>
          </a:p>
        </p:txBody>
      </p:sp>
      <p:sp>
        <p:nvSpPr>
          <p:cNvPr id="3174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0573" tIns="45286" rIns="90573" bIns="45286" numCol="1" anchor="b" anchorCtr="0" compatLnSpc="1">
            <a:prstTxWarp prst="textNoShape">
              <a:avLst/>
            </a:prstTxWarp>
          </a:bodyPr>
          <a:lstStyle>
            <a:lvl1pPr algn="r" defTabSz="904875">
              <a:defRPr sz="1100"/>
            </a:lvl1pPr>
          </a:lstStyle>
          <a:p>
            <a:pPr>
              <a:defRPr/>
            </a:pPr>
            <a:fld id="{71980D5B-DA90-43D0-BECF-0F7CB369EAA2}" type="slidenum">
              <a:rPr lang="en-US"/>
              <a:pPr>
                <a:defRPr/>
              </a:pPr>
              <a:t>‹#›</a:t>
            </a:fld>
            <a:endParaRPr lang="en-US" dirty="0"/>
          </a:p>
        </p:txBody>
      </p:sp>
    </p:spTree>
    <p:extLst>
      <p:ext uri="{BB962C8B-B14F-4D97-AF65-F5344CB8AC3E}">
        <p14:creationId xmlns:p14="http://schemas.microsoft.com/office/powerpoint/2010/main" val="1023762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5"/>
          <p:cNvSpPr>
            <a:spLocks noGrp="1" noChangeArrowheads="1"/>
          </p:cNvSpPr>
          <p:nvPr>
            <p:ph type="body" sz="quarter" idx="3"/>
          </p:nvPr>
        </p:nvSpPr>
        <p:spPr bwMode="auto">
          <a:xfrm>
            <a:off x="701675" y="4416425"/>
            <a:ext cx="5608638" cy="4183063"/>
          </a:xfrm>
          <a:prstGeom prst="rect">
            <a:avLst/>
          </a:prstGeom>
          <a:noFill/>
          <a:ln w="9525">
            <a:noFill/>
            <a:miter lim="800000"/>
            <a:headEnd/>
            <a:tailEnd/>
          </a:ln>
          <a:effectLst/>
        </p:spPr>
        <p:txBody>
          <a:bodyPr vert="horz" wrap="square" lIns="90573" tIns="45286" rIns="90573" bIns="452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0573" tIns="45286" rIns="90573" bIns="45286" numCol="1" anchor="b" anchorCtr="0" compatLnSpc="1">
            <a:prstTxWarp prst="textNoShape">
              <a:avLst/>
            </a:prstTxWarp>
          </a:bodyPr>
          <a:lstStyle>
            <a:lvl1pPr algn="r" defTabSz="904875">
              <a:defRPr sz="1100"/>
            </a:lvl1pPr>
          </a:lstStyle>
          <a:p>
            <a:pPr>
              <a:defRPr/>
            </a:pPr>
            <a:fld id="{D8BB40A3-5343-4F9C-92C5-5D6DB5D59245}" type="slidenum">
              <a:rPr lang="en-US"/>
              <a:pPr>
                <a:defRPr/>
              </a:pPr>
              <a:t>‹#›</a:t>
            </a:fld>
            <a:endParaRPr lang="en-US" dirty="0"/>
          </a:p>
        </p:txBody>
      </p:sp>
    </p:spTree>
    <p:extLst>
      <p:ext uri="{BB962C8B-B14F-4D97-AF65-F5344CB8AC3E}">
        <p14:creationId xmlns:p14="http://schemas.microsoft.com/office/powerpoint/2010/main" val="2976514024"/>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C0D5BD8-7571-4E76-8006-1F0803C7E139}" type="slidenum">
              <a:rPr lang="en-US" altLang="en-US" sz="1100" smtClean="0"/>
              <a:pPr eaLnBrk="1" hangingPunct="1">
                <a:spcBef>
                  <a:spcPct val="0"/>
                </a:spcBef>
              </a:pPr>
              <a:t>1</a:t>
            </a:fld>
            <a:endParaRPr lang="en-US" altLang="en-US" sz="1100" dirty="0" smtClean="0"/>
          </a:p>
        </p:txBody>
      </p:sp>
      <p:sp>
        <p:nvSpPr>
          <p:cNvPr id="130051" name="Rectangle 2"/>
          <p:cNvSpPr>
            <a:spLocks noGrp="1" noRot="1" noChangeAspect="1" noChangeArrowheads="1" noTextEdit="1"/>
          </p:cNvSpPr>
          <p:nvPr>
            <p:ph type="sldImg"/>
          </p:nvPr>
        </p:nvSpPr>
        <p:spPr>
          <a:xfrm>
            <a:off x="1181100" y="696913"/>
            <a:ext cx="4649788" cy="3487737"/>
          </a:xfrm>
          <a:ln/>
        </p:spPr>
      </p:sp>
      <p:sp>
        <p:nvSpPr>
          <p:cNvPr id="130052"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Tahoma" pitchFamily="34" charset="0"/>
            </a:endParaRPr>
          </a:p>
          <a:p>
            <a:pPr eaLnBrk="1" hangingPunct="1"/>
            <a:endParaRPr lang="en-US" altLang="en-US" dirty="0" smtClean="0">
              <a:latin typeface="Tahoma" pitchFamily="34" charset="0"/>
            </a:endParaRPr>
          </a:p>
          <a:p>
            <a:pPr eaLnBrk="1" hangingPunct="1"/>
            <a:endParaRPr lang="en-US" altLang="en-US" dirty="0" smtClean="0">
              <a:latin typeface="Tahoma" pitchFamily="34" charset="0"/>
            </a:endParaRPr>
          </a:p>
          <a:p>
            <a:pPr eaLnBrk="1" hangingPunct="1"/>
            <a:endParaRPr lang="en-US" altLang="en-US" dirty="0" smtClean="0">
              <a:latin typeface="Tahoma" pitchFamily="34" charset="0"/>
            </a:endParaRPr>
          </a:p>
        </p:txBody>
      </p:sp>
    </p:spTree>
    <p:extLst>
      <p:ext uri="{BB962C8B-B14F-4D97-AF65-F5344CB8AC3E}">
        <p14:creationId xmlns:p14="http://schemas.microsoft.com/office/powerpoint/2010/main" val="2610355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BD1DDC2-4877-4D5B-AC99-226EA5502596}" type="slidenum">
              <a:rPr lang="en-US" altLang="en-US" sz="1100" smtClean="0"/>
              <a:pPr eaLnBrk="1" hangingPunct="1">
                <a:spcBef>
                  <a:spcPct val="0"/>
                </a:spcBef>
              </a:pPr>
              <a:t>10</a:t>
            </a:fld>
            <a:endParaRPr lang="en-US" altLang="en-US" sz="1100" dirty="0" smtClean="0"/>
          </a:p>
        </p:txBody>
      </p:sp>
      <p:sp>
        <p:nvSpPr>
          <p:cNvPr id="139267" name="Rectangle 1031"/>
          <p:cNvSpPr txBox="1">
            <a:spLocks noGrp="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177" tIns="46589" rIns="93177" bIns="46589" anchor="b"/>
          <a:lstStyle>
            <a:lvl1pPr defTabSz="931863" eaLnBrk="0" hangingPunct="0">
              <a:spcBef>
                <a:spcPct val="30000"/>
              </a:spcBef>
              <a:defRPr sz="1200">
                <a:solidFill>
                  <a:schemeClr val="tx1"/>
                </a:solidFill>
                <a:latin typeface="Arial" pitchFamily="34" charset="0"/>
              </a:defRPr>
            </a:lvl1pPr>
            <a:lvl2pPr marL="742950" indent="-285750" defTabSz="931863" eaLnBrk="0" hangingPunct="0">
              <a:spcBef>
                <a:spcPct val="30000"/>
              </a:spcBef>
              <a:defRPr sz="1200">
                <a:solidFill>
                  <a:schemeClr val="tx1"/>
                </a:solidFill>
                <a:latin typeface="Arial" pitchFamily="34" charset="0"/>
              </a:defRPr>
            </a:lvl2pPr>
            <a:lvl3pPr marL="1143000" indent="-228600" defTabSz="931863" eaLnBrk="0" hangingPunct="0">
              <a:spcBef>
                <a:spcPct val="30000"/>
              </a:spcBef>
              <a:defRPr sz="1200">
                <a:solidFill>
                  <a:schemeClr val="tx1"/>
                </a:solidFill>
                <a:latin typeface="Arial" pitchFamily="34" charset="0"/>
              </a:defRPr>
            </a:lvl3pPr>
            <a:lvl4pPr marL="1600200" indent="-228600" defTabSz="931863" eaLnBrk="0" hangingPunct="0">
              <a:spcBef>
                <a:spcPct val="30000"/>
              </a:spcBef>
              <a:defRPr sz="1200">
                <a:solidFill>
                  <a:schemeClr val="tx1"/>
                </a:solidFill>
                <a:latin typeface="Arial" pitchFamily="34" charset="0"/>
              </a:defRPr>
            </a:lvl4pPr>
            <a:lvl5pPr marL="2057400" indent="-228600" defTabSz="931863" eaLnBrk="0" hangingPunct="0">
              <a:spcBef>
                <a:spcPct val="30000"/>
              </a:spcBef>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DD946203-2FB3-482F-BD16-350B5EB6F592}" type="slidenum">
              <a:rPr lang="en-US" altLang="en-US">
                <a:solidFill>
                  <a:srgbClr val="000000"/>
                </a:solidFill>
                <a:ea typeface="ヒラギノ角ゴ Pro W3"/>
                <a:cs typeface="ヒラギノ角ゴ Pro W3"/>
                <a:sym typeface="Arial" pitchFamily="34" charset="0"/>
              </a:rPr>
              <a:pPr algn="r" eaLnBrk="1" hangingPunct="1">
                <a:spcBef>
                  <a:spcPct val="0"/>
                </a:spcBef>
              </a:pPr>
              <a:t>10</a:t>
            </a:fld>
            <a:endParaRPr lang="en-US" altLang="en-US" dirty="0">
              <a:solidFill>
                <a:srgbClr val="000000"/>
              </a:solidFill>
              <a:ea typeface="ヒラギノ角ゴ Pro W3"/>
              <a:cs typeface="ヒラギノ角ゴ Pro W3"/>
              <a:sym typeface="Arial" pitchFamily="34" charset="0"/>
            </a:endParaRPr>
          </a:p>
        </p:txBody>
      </p:sp>
      <p:sp>
        <p:nvSpPr>
          <p:cNvPr id="139268" name="Rectangle 1"/>
          <p:cNvSpPr>
            <a:spLocks noGrp="1" noRot="1" noChangeAspect="1" noChangeArrowheads="1" noTextEdit="1"/>
          </p:cNvSpPr>
          <p:nvPr>
            <p:ph type="sldImg"/>
          </p:nvPr>
        </p:nvSpPr>
        <p:spPr>
          <a:xfrm>
            <a:off x="1181100" y="696913"/>
            <a:ext cx="4648200" cy="3486150"/>
          </a:xfrm>
          <a:ln/>
        </p:spPr>
      </p:sp>
      <p:sp>
        <p:nvSpPr>
          <p:cNvPr id="139269" name="Rectangle 2"/>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endParaRPr lang="en-US" altLang="en-US" dirty="0" smtClean="0">
              <a:solidFill>
                <a:srgbClr val="000000"/>
              </a:solidFill>
              <a:latin typeface="Tahoma" pitchFamily="34" charset="0"/>
              <a:cs typeface="Arial" pitchFamily="34" charset="0"/>
              <a:sym typeface="Arial" pitchFamily="34" charset="0"/>
            </a:endParaRPr>
          </a:p>
        </p:txBody>
      </p:sp>
    </p:spTree>
    <p:extLst>
      <p:ext uri="{BB962C8B-B14F-4D97-AF65-F5344CB8AC3E}">
        <p14:creationId xmlns:p14="http://schemas.microsoft.com/office/powerpoint/2010/main" val="1183347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BD1DDC2-4877-4D5B-AC99-226EA5502596}" type="slidenum">
              <a:rPr lang="en-US" altLang="en-US" sz="1100" smtClean="0"/>
              <a:pPr eaLnBrk="1" hangingPunct="1">
                <a:spcBef>
                  <a:spcPct val="0"/>
                </a:spcBef>
              </a:pPr>
              <a:t>11</a:t>
            </a:fld>
            <a:endParaRPr lang="en-US" altLang="en-US" sz="1100" dirty="0" smtClean="0"/>
          </a:p>
        </p:txBody>
      </p:sp>
      <p:sp>
        <p:nvSpPr>
          <p:cNvPr id="139267" name="Rectangle 1031"/>
          <p:cNvSpPr txBox="1">
            <a:spLocks noGrp="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177" tIns="46589" rIns="93177" bIns="46589" anchor="b"/>
          <a:lstStyle>
            <a:lvl1pPr defTabSz="931863" eaLnBrk="0" hangingPunct="0">
              <a:spcBef>
                <a:spcPct val="30000"/>
              </a:spcBef>
              <a:defRPr sz="1200">
                <a:solidFill>
                  <a:schemeClr val="tx1"/>
                </a:solidFill>
                <a:latin typeface="Arial" pitchFamily="34" charset="0"/>
              </a:defRPr>
            </a:lvl1pPr>
            <a:lvl2pPr marL="742950" indent="-285750" defTabSz="931863" eaLnBrk="0" hangingPunct="0">
              <a:spcBef>
                <a:spcPct val="30000"/>
              </a:spcBef>
              <a:defRPr sz="1200">
                <a:solidFill>
                  <a:schemeClr val="tx1"/>
                </a:solidFill>
                <a:latin typeface="Arial" pitchFamily="34" charset="0"/>
              </a:defRPr>
            </a:lvl2pPr>
            <a:lvl3pPr marL="1143000" indent="-228600" defTabSz="931863" eaLnBrk="0" hangingPunct="0">
              <a:spcBef>
                <a:spcPct val="30000"/>
              </a:spcBef>
              <a:defRPr sz="1200">
                <a:solidFill>
                  <a:schemeClr val="tx1"/>
                </a:solidFill>
                <a:latin typeface="Arial" pitchFamily="34" charset="0"/>
              </a:defRPr>
            </a:lvl3pPr>
            <a:lvl4pPr marL="1600200" indent="-228600" defTabSz="931863" eaLnBrk="0" hangingPunct="0">
              <a:spcBef>
                <a:spcPct val="30000"/>
              </a:spcBef>
              <a:defRPr sz="1200">
                <a:solidFill>
                  <a:schemeClr val="tx1"/>
                </a:solidFill>
                <a:latin typeface="Arial" pitchFamily="34" charset="0"/>
              </a:defRPr>
            </a:lvl4pPr>
            <a:lvl5pPr marL="2057400" indent="-228600" defTabSz="931863" eaLnBrk="0" hangingPunct="0">
              <a:spcBef>
                <a:spcPct val="30000"/>
              </a:spcBef>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DD946203-2FB3-482F-BD16-350B5EB6F592}" type="slidenum">
              <a:rPr lang="en-US" altLang="en-US">
                <a:solidFill>
                  <a:srgbClr val="000000"/>
                </a:solidFill>
                <a:ea typeface="ヒラギノ角ゴ Pro W3"/>
                <a:cs typeface="ヒラギノ角ゴ Pro W3"/>
                <a:sym typeface="Arial" pitchFamily="34" charset="0"/>
              </a:rPr>
              <a:pPr algn="r" eaLnBrk="1" hangingPunct="1">
                <a:spcBef>
                  <a:spcPct val="0"/>
                </a:spcBef>
              </a:pPr>
              <a:t>11</a:t>
            </a:fld>
            <a:endParaRPr lang="en-US" altLang="en-US" dirty="0">
              <a:solidFill>
                <a:srgbClr val="000000"/>
              </a:solidFill>
              <a:ea typeface="ヒラギノ角ゴ Pro W3"/>
              <a:cs typeface="ヒラギノ角ゴ Pro W3"/>
              <a:sym typeface="Arial" pitchFamily="34" charset="0"/>
            </a:endParaRPr>
          </a:p>
        </p:txBody>
      </p:sp>
      <p:sp>
        <p:nvSpPr>
          <p:cNvPr id="139268" name="Rectangle 1"/>
          <p:cNvSpPr>
            <a:spLocks noGrp="1" noRot="1" noChangeAspect="1" noChangeArrowheads="1" noTextEdit="1"/>
          </p:cNvSpPr>
          <p:nvPr>
            <p:ph type="sldImg"/>
          </p:nvPr>
        </p:nvSpPr>
        <p:spPr>
          <a:xfrm>
            <a:off x="1181100" y="696913"/>
            <a:ext cx="4648200" cy="3486150"/>
          </a:xfrm>
          <a:ln/>
        </p:spPr>
      </p:sp>
      <p:sp>
        <p:nvSpPr>
          <p:cNvPr id="139269" name="Rectangle 2"/>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endParaRPr lang="en-US" altLang="en-US" dirty="0" smtClean="0">
              <a:solidFill>
                <a:srgbClr val="000000"/>
              </a:solidFill>
              <a:latin typeface="Tahoma" pitchFamily="34" charset="0"/>
              <a:cs typeface="Arial" pitchFamily="34" charset="0"/>
              <a:sym typeface="Arial" pitchFamily="34" charset="0"/>
            </a:endParaRPr>
          </a:p>
        </p:txBody>
      </p:sp>
    </p:spTree>
    <p:extLst>
      <p:ext uri="{BB962C8B-B14F-4D97-AF65-F5344CB8AC3E}">
        <p14:creationId xmlns:p14="http://schemas.microsoft.com/office/powerpoint/2010/main" val="3030031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BD1DDC2-4877-4D5B-AC99-226EA5502596}" type="slidenum">
              <a:rPr lang="en-US" altLang="en-US" sz="1100" smtClean="0"/>
              <a:pPr eaLnBrk="1" hangingPunct="1">
                <a:spcBef>
                  <a:spcPct val="0"/>
                </a:spcBef>
              </a:pPr>
              <a:t>12</a:t>
            </a:fld>
            <a:endParaRPr lang="en-US" altLang="en-US" sz="1100" dirty="0" smtClean="0"/>
          </a:p>
        </p:txBody>
      </p:sp>
      <p:sp>
        <p:nvSpPr>
          <p:cNvPr id="139267" name="Rectangle 1031"/>
          <p:cNvSpPr txBox="1">
            <a:spLocks noGrp="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177" tIns="46589" rIns="93177" bIns="46589" anchor="b"/>
          <a:lstStyle>
            <a:lvl1pPr defTabSz="931863" eaLnBrk="0" hangingPunct="0">
              <a:spcBef>
                <a:spcPct val="30000"/>
              </a:spcBef>
              <a:defRPr sz="1200">
                <a:solidFill>
                  <a:schemeClr val="tx1"/>
                </a:solidFill>
                <a:latin typeface="Arial" pitchFamily="34" charset="0"/>
              </a:defRPr>
            </a:lvl1pPr>
            <a:lvl2pPr marL="742950" indent="-285750" defTabSz="931863" eaLnBrk="0" hangingPunct="0">
              <a:spcBef>
                <a:spcPct val="30000"/>
              </a:spcBef>
              <a:defRPr sz="1200">
                <a:solidFill>
                  <a:schemeClr val="tx1"/>
                </a:solidFill>
                <a:latin typeface="Arial" pitchFamily="34" charset="0"/>
              </a:defRPr>
            </a:lvl2pPr>
            <a:lvl3pPr marL="1143000" indent="-228600" defTabSz="931863" eaLnBrk="0" hangingPunct="0">
              <a:spcBef>
                <a:spcPct val="30000"/>
              </a:spcBef>
              <a:defRPr sz="1200">
                <a:solidFill>
                  <a:schemeClr val="tx1"/>
                </a:solidFill>
                <a:latin typeface="Arial" pitchFamily="34" charset="0"/>
              </a:defRPr>
            </a:lvl3pPr>
            <a:lvl4pPr marL="1600200" indent="-228600" defTabSz="931863" eaLnBrk="0" hangingPunct="0">
              <a:spcBef>
                <a:spcPct val="30000"/>
              </a:spcBef>
              <a:defRPr sz="1200">
                <a:solidFill>
                  <a:schemeClr val="tx1"/>
                </a:solidFill>
                <a:latin typeface="Arial" pitchFamily="34" charset="0"/>
              </a:defRPr>
            </a:lvl4pPr>
            <a:lvl5pPr marL="2057400" indent="-228600" defTabSz="931863" eaLnBrk="0" hangingPunct="0">
              <a:spcBef>
                <a:spcPct val="30000"/>
              </a:spcBef>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DD946203-2FB3-482F-BD16-350B5EB6F592}" type="slidenum">
              <a:rPr lang="en-US" altLang="en-US">
                <a:solidFill>
                  <a:srgbClr val="000000"/>
                </a:solidFill>
                <a:ea typeface="ヒラギノ角ゴ Pro W3"/>
                <a:cs typeface="ヒラギノ角ゴ Pro W3"/>
                <a:sym typeface="Arial" pitchFamily="34" charset="0"/>
              </a:rPr>
              <a:pPr algn="r" eaLnBrk="1" hangingPunct="1">
                <a:spcBef>
                  <a:spcPct val="0"/>
                </a:spcBef>
              </a:pPr>
              <a:t>12</a:t>
            </a:fld>
            <a:endParaRPr lang="en-US" altLang="en-US" dirty="0">
              <a:solidFill>
                <a:srgbClr val="000000"/>
              </a:solidFill>
              <a:ea typeface="ヒラギノ角ゴ Pro W3"/>
              <a:cs typeface="ヒラギノ角ゴ Pro W3"/>
              <a:sym typeface="Arial" pitchFamily="34" charset="0"/>
            </a:endParaRPr>
          </a:p>
        </p:txBody>
      </p:sp>
      <p:sp>
        <p:nvSpPr>
          <p:cNvPr id="139268" name="Rectangle 1"/>
          <p:cNvSpPr>
            <a:spLocks noGrp="1" noRot="1" noChangeAspect="1" noChangeArrowheads="1" noTextEdit="1"/>
          </p:cNvSpPr>
          <p:nvPr>
            <p:ph type="sldImg"/>
          </p:nvPr>
        </p:nvSpPr>
        <p:spPr>
          <a:xfrm>
            <a:off x="1181100" y="696913"/>
            <a:ext cx="4648200" cy="3486150"/>
          </a:xfrm>
          <a:ln/>
        </p:spPr>
      </p:sp>
      <p:sp>
        <p:nvSpPr>
          <p:cNvPr id="139269" name="Rectangle 2"/>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endParaRPr lang="en-US" altLang="en-US" dirty="0" smtClean="0">
              <a:solidFill>
                <a:srgbClr val="000000"/>
              </a:solidFill>
              <a:latin typeface="Tahoma" pitchFamily="34" charset="0"/>
              <a:cs typeface="Arial" pitchFamily="34" charset="0"/>
              <a:sym typeface="Arial" pitchFamily="34" charset="0"/>
            </a:endParaRPr>
          </a:p>
        </p:txBody>
      </p:sp>
    </p:spTree>
    <p:extLst>
      <p:ext uri="{BB962C8B-B14F-4D97-AF65-F5344CB8AC3E}">
        <p14:creationId xmlns:p14="http://schemas.microsoft.com/office/powerpoint/2010/main" val="2634073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BD1DDC2-4877-4D5B-AC99-226EA5502596}" type="slidenum">
              <a:rPr lang="en-US" altLang="en-US" sz="1100" smtClean="0"/>
              <a:pPr eaLnBrk="1" hangingPunct="1">
                <a:spcBef>
                  <a:spcPct val="0"/>
                </a:spcBef>
              </a:pPr>
              <a:t>13</a:t>
            </a:fld>
            <a:endParaRPr lang="en-US" altLang="en-US" sz="1100" dirty="0" smtClean="0"/>
          </a:p>
        </p:txBody>
      </p:sp>
      <p:sp>
        <p:nvSpPr>
          <p:cNvPr id="139267" name="Rectangle 1031"/>
          <p:cNvSpPr txBox="1">
            <a:spLocks noGrp="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177" tIns="46589" rIns="93177" bIns="46589" anchor="b"/>
          <a:lstStyle>
            <a:lvl1pPr defTabSz="931863" eaLnBrk="0" hangingPunct="0">
              <a:spcBef>
                <a:spcPct val="30000"/>
              </a:spcBef>
              <a:defRPr sz="1200">
                <a:solidFill>
                  <a:schemeClr val="tx1"/>
                </a:solidFill>
                <a:latin typeface="Arial" pitchFamily="34" charset="0"/>
              </a:defRPr>
            </a:lvl1pPr>
            <a:lvl2pPr marL="742950" indent="-285750" defTabSz="931863" eaLnBrk="0" hangingPunct="0">
              <a:spcBef>
                <a:spcPct val="30000"/>
              </a:spcBef>
              <a:defRPr sz="1200">
                <a:solidFill>
                  <a:schemeClr val="tx1"/>
                </a:solidFill>
                <a:latin typeface="Arial" pitchFamily="34" charset="0"/>
              </a:defRPr>
            </a:lvl2pPr>
            <a:lvl3pPr marL="1143000" indent="-228600" defTabSz="931863" eaLnBrk="0" hangingPunct="0">
              <a:spcBef>
                <a:spcPct val="30000"/>
              </a:spcBef>
              <a:defRPr sz="1200">
                <a:solidFill>
                  <a:schemeClr val="tx1"/>
                </a:solidFill>
                <a:latin typeface="Arial" pitchFamily="34" charset="0"/>
              </a:defRPr>
            </a:lvl3pPr>
            <a:lvl4pPr marL="1600200" indent="-228600" defTabSz="931863" eaLnBrk="0" hangingPunct="0">
              <a:spcBef>
                <a:spcPct val="30000"/>
              </a:spcBef>
              <a:defRPr sz="1200">
                <a:solidFill>
                  <a:schemeClr val="tx1"/>
                </a:solidFill>
                <a:latin typeface="Arial" pitchFamily="34" charset="0"/>
              </a:defRPr>
            </a:lvl4pPr>
            <a:lvl5pPr marL="2057400" indent="-228600" defTabSz="931863" eaLnBrk="0" hangingPunct="0">
              <a:spcBef>
                <a:spcPct val="30000"/>
              </a:spcBef>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DD946203-2FB3-482F-BD16-350B5EB6F592}" type="slidenum">
              <a:rPr lang="en-US" altLang="en-US">
                <a:solidFill>
                  <a:srgbClr val="000000"/>
                </a:solidFill>
                <a:ea typeface="ヒラギノ角ゴ Pro W3"/>
                <a:cs typeface="ヒラギノ角ゴ Pro W3"/>
                <a:sym typeface="Arial" pitchFamily="34" charset="0"/>
              </a:rPr>
              <a:pPr algn="r" eaLnBrk="1" hangingPunct="1">
                <a:spcBef>
                  <a:spcPct val="0"/>
                </a:spcBef>
              </a:pPr>
              <a:t>13</a:t>
            </a:fld>
            <a:endParaRPr lang="en-US" altLang="en-US" dirty="0">
              <a:solidFill>
                <a:srgbClr val="000000"/>
              </a:solidFill>
              <a:ea typeface="ヒラギノ角ゴ Pro W3"/>
              <a:cs typeface="ヒラギノ角ゴ Pro W3"/>
              <a:sym typeface="Arial" pitchFamily="34" charset="0"/>
            </a:endParaRPr>
          </a:p>
        </p:txBody>
      </p:sp>
      <p:sp>
        <p:nvSpPr>
          <p:cNvPr id="139268" name="Rectangle 1"/>
          <p:cNvSpPr>
            <a:spLocks noGrp="1" noRot="1" noChangeAspect="1" noChangeArrowheads="1" noTextEdit="1"/>
          </p:cNvSpPr>
          <p:nvPr>
            <p:ph type="sldImg"/>
          </p:nvPr>
        </p:nvSpPr>
        <p:spPr>
          <a:xfrm>
            <a:off x="1181100" y="696913"/>
            <a:ext cx="4648200" cy="3486150"/>
          </a:xfrm>
          <a:ln/>
        </p:spPr>
      </p:sp>
      <p:sp>
        <p:nvSpPr>
          <p:cNvPr id="139269" name="Rectangle 2"/>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endParaRPr lang="en-US" altLang="en-US" dirty="0" smtClean="0">
              <a:solidFill>
                <a:srgbClr val="000000"/>
              </a:solidFill>
              <a:latin typeface="Tahoma" pitchFamily="34" charset="0"/>
              <a:cs typeface="Arial" pitchFamily="34" charset="0"/>
              <a:sym typeface="Arial" pitchFamily="34" charset="0"/>
            </a:endParaRPr>
          </a:p>
        </p:txBody>
      </p:sp>
    </p:spTree>
    <p:extLst>
      <p:ext uri="{BB962C8B-B14F-4D97-AF65-F5344CB8AC3E}">
        <p14:creationId xmlns:p14="http://schemas.microsoft.com/office/powerpoint/2010/main" val="457359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BD1DDC2-4877-4D5B-AC99-226EA5502596}" type="slidenum">
              <a:rPr lang="en-US" altLang="en-US" sz="1100" smtClean="0"/>
              <a:pPr eaLnBrk="1" hangingPunct="1">
                <a:spcBef>
                  <a:spcPct val="0"/>
                </a:spcBef>
              </a:pPr>
              <a:t>14</a:t>
            </a:fld>
            <a:endParaRPr lang="en-US" altLang="en-US" sz="1100" dirty="0" smtClean="0"/>
          </a:p>
        </p:txBody>
      </p:sp>
      <p:sp>
        <p:nvSpPr>
          <p:cNvPr id="139267" name="Rectangle 1031"/>
          <p:cNvSpPr txBox="1">
            <a:spLocks noGrp="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177" tIns="46589" rIns="93177" bIns="46589" anchor="b"/>
          <a:lstStyle>
            <a:lvl1pPr defTabSz="931863" eaLnBrk="0" hangingPunct="0">
              <a:spcBef>
                <a:spcPct val="30000"/>
              </a:spcBef>
              <a:defRPr sz="1200">
                <a:solidFill>
                  <a:schemeClr val="tx1"/>
                </a:solidFill>
                <a:latin typeface="Arial" pitchFamily="34" charset="0"/>
              </a:defRPr>
            </a:lvl1pPr>
            <a:lvl2pPr marL="742950" indent="-285750" defTabSz="931863" eaLnBrk="0" hangingPunct="0">
              <a:spcBef>
                <a:spcPct val="30000"/>
              </a:spcBef>
              <a:defRPr sz="1200">
                <a:solidFill>
                  <a:schemeClr val="tx1"/>
                </a:solidFill>
                <a:latin typeface="Arial" pitchFamily="34" charset="0"/>
              </a:defRPr>
            </a:lvl2pPr>
            <a:lvl3pPr marL="1143000" indent="-228600" defTabSz="931863" eaLnBrk="0" hangingPunct="0">
              <a:spcBef>
                <a:spcPct val="30000"/>
              </a:spcBef>
              <a:defRPr sz="1200">
                <a:solidFill>
                  <a:schemeClr val="tx1"/>
                </a:solidFill>
                <a:latin typeface="Arial" pitchFamily="34" charset="0"/>
              </a:defRPr>
            </a:lvl3pPr>
            <a:lvl4pPr marL="1600200" indent="-228600" defTabSz="931863" eaLnBrk="0" hangingPunct="0">
              <a:spcBef>
                <a:spcPct val="30000"/>
              </a:spcBef>
              <a:defRPr sz="1200">
                <a:solidFill>
                  <a:schemeClr val="tx1"/>
                </a:solidFill>
                <a:latin typeface="Arial" pitchFamily="34" charset="0"/>
              </a:defRPr>
            </a:lvl4pPr>
            <a:lvl5pPr marL="2057400" indent="-228600" defTabSz="931863" eaLnBrk="0" hangingPunct="0">
              <a:spcBef>
                <a:spcPct val="30000"/>
              </a:spcBef>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DD946203-2FB3-482F-BD16-350B5EB6F592}" type="slidenum">
              <a:rPr lang="en-US" altLang="en-US">
                <a:solidFill>
                  <a:srgbClr val="000000"/>
                </a:solidFill>
                <a:ea typeface="ヒラギノ角ゴ Pro W3"/>
                <a:cs typeface="ヒラギノ角ゴ Pro W3"/>
                <a:sym typeface="Arial" pitchFamily="34" charset="0"/>
              </a:rPr>
              <a:pPr algn="r" eaLnBrk="1" hangingPunct="1">
                <a:spcBef>
                  <a:spcPct val="0"/>
                </a:spcBef>
              </a:pPr>
              <a:t>14</a:t>
            </a:fld>
            <a:endParaRPr lang="en-US" altLang="en-US" dirty="0">
              <a:solidFill>
                <a:srgbClr val="000000"/>
              </a:solidFill>
              <a:ea typeface="ヒラギノ角ゴ Pro W3"/>
              <a:cs typeface="ヒラギノ角ゴ Pro W3"/>
              <a:sym typeface="Arial" pitchFamily="34" charset="0"/>
            </a:endParaRPr>
          </a:p>
        </p:txBody>
      </p:sp>
      <p:sp>
        <p:nvSpPr>
          <p:cNvPr id="139268" name="Rectangle 1"/>
          <p:cNvSpPr>
            <a:spLocks noGrp="1" noRot="1" noChangeAspect="1" noChangeArrowheads="1" noTextEdit="1"/>
          </p:cNvSpPr>
          <p:nvPr>
            <p:ph type="sldImg"/>
          </p:nvPr>
        </p:nvSpPr>
        <p:spPr>
          <a:xfrm>
            <a:off x="1181100" y="696913"/>
            <a:ext cx="4648200" cy="3486150"/>
          </a:xfrm>
          <a:ln/>
        </p:spPr>
      </p:sp>
      <p:sp>
        <p:nvSpPr>
          <p:cNvPr id="139269" name="Rectangle 2"/>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endParaRPr lang="en-US" altLang="en-US" dirty="0" smtClean="0">
              <a:solidFill>
                <a:srgbClr val="000000"/>
              </a:solidFill>
              <a:latin typeface="Tahoma" pitchFamily="34" charset="0"/>
              <a:cs typeface="Arial" pitchFamily="34" charset="0"/>
              <a:sym typeface="Arial" pitchFamily="34" charset="0"/>
            </a:endParaRPr>
          </a:p>
        </p:txBody>
      </p:sp>
    </p:spTree>
    <p:extLst>
      <p:ext uri="{BB962C8B-B14F-4D97-AF65-F5344CB8AC3E}">
        <p14:creationId xmlns:p14="http://schemas.microsoft.com/office/powerpoint/2010/main" val="3367961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BD1DDC2-4877-4D5B-AC99-226EA5502596}" type="slidenum">
              <a:rPr lang="en-US" altLang="en-US" sz="1100" smtClean="0"/>
              <a:pPr eaLnBrk="1" hangingPunct="1">
                <a:spcBef>
                  <a:spcPct val="0"/>
                </a:spcBef>
              </a:pPr>
              <a:t>15</a:t>
            </a:fld>
            <a:endParaRPr lang="en-US" altLang="en-US" sz="1100" dirty="0" smtClean="0"/>
          </a:p>
        </p:txBody>
      </p:sp>
      <p:sp>
        <p:nvSpPr>
          <p:cNvPr id="139267" name="Rectangle 1031"/>
          <p:cNvSpPr txBox="1">
            <a:spLocks noGrp="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177" tIns="46589" rIns="93177" bIns="46589" anchor="b"/>
          <a:lstStyle>
            <a:lvl1pPr defTabSz="931863" eaLnBrk="0" hangingPunct="0">
              <a:spcBef>
                <a:spcPct val="30000"/>
              </a:spcBef>
              <a:defRPr sz="1200">
                <a:solidFill>
                  <a:schemeClr val="tx1"/>
                </a:solidFill>
                <a:latin typeface="Arial" pitchFamily="34" charset="0"/>
              </a:defRPr>
            </a:lvl1pPr>
            <a:lvl2pPr marL="742950" indent="-285750" defTabSz="931863" eaLnBrk="0" hangingPunct="0">
              <a:spcBef>
                <a:spcPct val="30000"/>
              </a:spcBef>
              <a:defRPr sz="1200">
                <a:solidFill>
                  <a:schemeClr val="tx1"/>
                </a:solidFill>
                <a:latin typeface="Arial" pitchFamily="34" charset="0"/>
              </a:defRPr>
            </a:lvl2pPr>
            <a:lvl3pPr marL="1143000" indent="-228600" defTabSz="931863" eaLnBrk="0" hangingPunct="0">
              <a:spcBef>
                <a:spcPct val="30000"/>
              </a:spcBef>
              <a:defRPr sz="1200">
                <a:solidFill>
                  <a:schemeClr val="tx1"/>
                </a:solidFill>
                <a:latin typeface="Arial" pitchFamily="34" charset="0"/>
              </a:defRPr>
            </a:lvl3pPr>
            <a:lvl4pPr marL="1600200" indent="-228600" defTabSz="931863" eaLnBrk="0" hangingPunct="0">
              <a:spcBef>
                <a:spcPct val="30000"/>
              </a:spcBef>
              <a:defRPr sz="1200">
                <a:solidFill>
                  <a:schemeClr val="tx1"/>
                </a:solidFill>
                <a:latin typeface="Arial" pitchFamily="34" charset="0"/>
              </a:defRPr>
            </a:lvl4pPr>
            <a:lvl5pPr marL="2057400" indent="-228600" defTabSz="931863" eaLnBrk="0" hangingPunct="0">
              <a:spcBef>
                <a:spcPct val="30000"/>
              </a:spcBef>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DD946203-2FB3-482F-BD16-350B5EB6F592}" type="slidenum">
              <a:rPr lang="en-US" altLang="en-US">
                <a:solidFill>
                  <a:srgbClr val="000000"/>
                </a:solidFill>
                <a:ea typeface="ヒラギノ角ゴ Pro W3"/>
                <a:cs typeface="ヒラギノ角ゴ Pro W3"/>
                <a:sym typeface="Arial" pitchFamily="34" charset="0"/>
              </a:rPr>
              <a:pPr algn="r" eaLnBrk="1" hangingPunct="1">
                <a:spcBef>
                  <a:spcPct val="0"/>
                </a:spcBef>
              </a:pPr>
              <a:t>15</a:t>
            </a:fld>
            <a:endParaRPr lang="en-US" altLang="en-US" dirty="0">
              <a:solidFill>
                <a:srgbClr val="000000"/>
              </a:solidFill>
              <a:ea typeface="ヒラギノ角ゴ Pro W3"/>
              <a:cs typeface="ヒラギノ角ゴ Pro W3"/>
              <a:sym typeface="Arial" pitchFamily="34" charset="0"/>
            </a:endParaRPr>
          </a:p>
        </p:txBody>
      </p:sp>
      <p:sp>
        <p:nvSpPr>
          <p:cNvPr id="139268" name="Rectangle 1"/>
          <p:cNvSpPr>
            <a:spLocks noGrp="1" noRot="1" noChangeAspect="1" noChangeArrowheads="1" noTextEdit="1"/>
          </p:cNvSpPr>
          <p:nvPr>
            <p:ph type="sldImg"/>
          </p:nvPr>
        </p:nvSpPr>
        <p:spPr>
          <a:xfrm>
            <a:off x="1181100" y="696913"/>
            <a:ext cx="4648200" cy="3486150"/>
          </a:xfrm>
          <a:ln/>
        </p:spPr>
      </p:sp>
      <p:sp>
        <p:nvSpPr>
          <p:cNvPr id="139269" name="Rectangle 2"/>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endParaRPr lang="en-US" altLang="en-US" dirty="0" smtClean="0">
              <a:solidFill>
                <a:srgbClr val="000000"/>
              </a:solidFill>
              <a:latin typeface="Tahoma" pitchFamily="34" charset="0"/>
              <a:cs typeface="Arial" pitchFamily="34" charset="0"/>
              <a:sym typeface="Arial" pitchFamily="34" charset="0"/>
            </a:endParaRPr>
          </a:p>
        </p:txBody>
      </p:sp>
    </p:spTree>
    <p:extLst>
      <p:ext uri="{BB962C8B-B14F-4D97-AF65-F5344CB8AC3E}">
        <p14:creationId xmlns:p14="http://schemas.microsoft.com/office/powerpoint/2010/main" val="772516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B8D7700-347B-4700-A874-1D6F54F742B2}" type="slidenum">
              <a:rPr lang="en-US" altLang="en-US" sz="1100" smtClean="0"/>
              <a:pPr eaLnBrk="1" hangingPunct="1">
                <a:spcBef>
                  <a:spcPct val="0"/>
                </a:spcBef>
              </a:pPr>
              <a:t>16</a:t>
            </a:fld>
            <a:endParaRPr lang="en-US" altLang="en-US" sz="1100" dirty="0" smtClean="0"/>
          </a:p>
        </p:txBody>
      </p:sp>
      <p:sp>
        <p:nvSpPr>
          <p:cNvPr id="142339" name="Rectangle 2"/>
          <p:cNvSpPr>
            <a:spLocks noGrp="1" noRot="1" noChangeAspect="1" noChangeArrowheads="1" noTextEdit="1"/>
          </p:cNvSpPr>
          <p:nvPr>
            <p:ph type="sldImg"/>
          </p:nvPr>
        </p:nvSpPr>
        <p:spPr>
          <a:xfrm>
            <a:off x="1181100" y="696913"/>
            <a:ext cx="4648200" cy="3486150"/>
          </a:xfrm>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Tree>
    <p:extLst>
      <p:ext uri="{BB962C8B-B14F-4D97-AF65-F5344CB8AC3E}">
        <p14:creationId xmlns:p14="http://schemas.microsoft.com/office/powerpoint/2010/main" val="1487177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629B54F-1C7A-4D16-9919-F89E254D3C15}" type="slidenum">
              <a:rPr lang="en-US" altLang="en-US" sz="1100" smtClean="0"/>
              <a:pPr eaLnBrk="1" hangingPunct="1">
                <a:spcBef>
                  <a:spcPct val="0"/>
                </a:spcBef>
              </a:pPr>
              <a:t>17</a:t>
            </a:fld>
            <a:endParaRPr lang="en-US" altLang="en-US" sz="1100" dirty="0" smtClean="0"/>
          </a:p>
        </p:txBody>
      </p:sp>
      <p:sp>
        <p:nvSpPr>
          <p:cNvPr id="148483" name="Rectangle 2"/>
          <p:cNvSpPr>
            <a:spLocks noGrp="1" noRot="1" noChangeAspect="1" noChangeArrowheads="1" noTextEdit="1"/>
          </p:cNvSpPr>
          <p:nvPr>
            <p:ph type="sldImg"/>
          </p:nvPr>
        </p:nvSpPr>
        <p:spPr>
          <a:xfrm>
            <a:off x="1181100" y="696913"/>
            <a:ext cx="4649788" cy="3487737"/>
          </a:xfrm>
          <a:ln/>
        </p:spPr>
      </p:sp>
      <p:sp>
        <p:nvSpPr>
          <p:cNvPr id="148484"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ahoma" pitchFamily="34" charset="0"/>
              </a:rPr>
              <a:t>Encourage observations from faculty </a:t>
            </a:r>
            <a:r>
              <a:rPr lang="en-US" altLang="en-US" smtClean="0">
                <a:latin typeface="Tahoma" pitchFamily="34" charset="0"/>
              </a:rPr>
              <a:t>attending workshop. </a:t>
            </a:r>
            <a:endParaRPr lang="en-US" altLang="en-US" dirty="0" smtClean="0">
              <a:latin typeface="Tahoma" pitchFamily="34" charset="0"/>
            </a:endParaRPr>
          </a:p>
        </p:txBody>
      </p:sp>
    </p:spTree>
    <p:extLst>
      <p:ext uri="{BB962C8B-B14F-4D97-AF65-F5344CB8AC3E}">
        <p14:creationId xmlns:p14="http://schemas.microsoft.com/office/powerpoint/2010/main" val="40037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629B54F-1C7A-4D16-9919-F89E254D3C15}" type="slidenum">
              <a:rPr lang="en-US" altLang="en-US" sz="1100" smtClean="0"/>
              <a:pPr eaLnBrk="1" hangingPunct="1">
                <a:spcBef>
                  <a:spcPct val="0"/>
                </a:spcBef>
              </a:pPr>
              <a:t>20</a:t>
            </a:fld>
            <a:endParaRPr lang="en-US" altLang="en-US" sz="1100" dirty="0" smtClean="0"/>
          </a:p>
        </p:txBody>
      </p:sp>
      <p:sp>
        <p:nvSpPr>
          <p:cNvPr id="148483" name="Rectangle 2"/>
          <p:cNvSpPr>
            <a:spLocks noGrp="1" noRot="1" noChangeAspect="1" noChangeArrowheads="1" noTextEdit="1"/>
          </p:cNvSpPr>
          <p:nvPr>
            <p:ph type="sldImg"/>
          </p:nvPr>
        </p:nvSpPr>
        <p:spPr>
          <a:xfrm>
            <a:off x="1181100" y="696913"/>
            <a:ext cx="4649788" cy="3487737"/>
          </a:xfrm>
          <a:ln/>
        </p:spPr>
      </p:sp>
      <p:sp>
        <p:nvSpPr>
          <p:cNvPr id="148484"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Tahoma" pitchFamily="34" charset="0"/>
            </a:endParaRPr>
          </a:p>
        </p:txBody>
      </p:sp>
    </p:spTree>
    <p:extLst>
      <p:ext uri="{BB962C8B-B14F-4D97-AF65-F5344CB8AC3E}">
        <p14:creationId xmlns:p14="http://schemas.microsoft.com/office/powerpoint/2010/main" val="4056562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629B54F-1C7A-4D16-9919-F89E254D3C15}" type="slidenum">
              <a:rPr lang="en-US" altLang="en-US" sz="1100" smtClean="0"/>
              <a:pPr eaLnBrk="1" hangingPunct="1">
                <a:spcBef>
                  <a:spcPct val="0"/>
                </a:spcBef>
              </a:pPr>
              <a:t>21</a:t>
            </a:fld>
            <a:endParaRPr lang="en-US" altLang="en-US" sz="1100" dirty="0" smtClean="0"/>
          </a:p>
        </p:txBody>
      </p:sp>
      <p:sp>
        <p:nvSpPr>
          <p:cNvPr id="148483" name="Rectangle 2"/>
          <p:cNvSpPr>
            <a:spLocks noGrp="1" noRot="1" noChangeAspect="1" noChangeArrowheads="1" noTextEdit="1"/>
          </p:cNvSpPr>
          <p:nvPr>
            <p:ph type="sldImg"/>
          </p:nvPr>
        </p:nvSpPr>
        <p:spPr>
          <a:xfrm>
            <a:off x="1181100" y="696913"/>
            <a:ext cx="4649788" cy="3487737"/>
          </a:xfrm>
          <a:ln/>
        </p:spPr>
      </p:sp>
      <p:sp>
        <p:nvSpPr>
          <p:cNvPr id="148484"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Tahoma" pitchFamily="34" charset="0"/>
            </a:endParaRPr>
          </a:p>
          <a:p>
            <a:pPr eaLnBrk="1" hangingPunct="1"/>
            <a:endParaRPr lang="en-US" altLang="en-US" dirty="0" smtClean="0">
              <a:latin typeface="Tahoma" pitchFamily="34" charset="0"/>
            </a:endParaRPr>
          </a:p>
        </p:txBody>
      </p:sp>
    </p:spTree>
    <p:extLst>
      <p:ext uri="{BB962C8B-B14F-4D97-AF65-F5344CB8AC3E}">
        <p14:creationId xmlns:p14="http://schemas.microsoft.com/office/powerpoint/2010/main" val="1591507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7DA2D65-323C-4E5C-95CA-3D21F2153C4C}" type="slidenum">
              <a:rPr lang="en-US" altLang="en-US" sz="1100" smtClean="0"/>
              <a:pPr eaLnBrk="1" hangingPunct="1">
                <a:spcBef>
                  <a:spcPct val="0"/>
                </a:spcBef>
              </a:pPr>
              <a:t>2</a:t>
            </a:fld>
            <a:endParaRPr lang="en-US" altLang="en-US" sz="1100" dirty="0" smtClean="0"/>
          </a:p>
        </p:txBody>
      </p:sp>
      <p:sp>
        <p:nvSpPr>
          <p:cNvPr id="131075" name="Rectangle 2"/>
          <p:cNvSpPr>
            <a:spLocks noGrp="1" noRot="1" noChangeAspect="1" noChangeArrowheads="1" noTextEdit="1"/>
          </p:cNvSpPr>
          <p:nvPr>
            <p:ph type="sldImg"/>
          </p:nvPr>
        </p:nvSpPr>
        <p:spPr>
          <a:xfrm>
            <a:off x="1181100" y="696913"/>
            <a:ext cx="4649788" cy="3487737"/>
          </a:xfrm>
          <a:ln/>
        </p:spPr>
      </p:sp>
      <p:sp>
        <p:nvSpPr>
          <p:cNvPr id="131076"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Tahoma" pitchFamily="34" charset="0"/>
            </a:endParaRPr>
          </a:p>
        </p:txBody>
      </p:sp>
    </p:spTree>
    <p:extLst>
      <p:ext uri="{BB962C8B-B14F-4D97-AF65-F5344CB8AC3E}">
        <p14:creationId xmlns:p14="http://schemas.microsoft.com/office/powerpoint/2010/main" val="106355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629B54F-1C7A-4D16-9919-F89E254D3C15}" type="slidenum">
              <a:rPr lang="en-US" altLang="en-US" sz="1100" smtClean="0"/>
              <a:pPr eaLnBrk="1" hangingPunct="1">
                <a:spcBef>
                  <a:spcPct val="0"/>
                </a:spcBef>
              </a:pPr>
              <a:t>22</a:t>
            </a:fld>
            <a:endParaRPr lang="en-US" altLang="en-US" sz="1100" dirty="0" smtClean="0"/>
          </a:p>
        </p:txBody>
      </p:sp>
      <p:sp>
        <p:nvSpPr>
          <p:cNvPr id="148483" name="Rectangle 2"/>
          <p:cNvSpPr>
            <a:spLocks noGrp="1" noRot="1" noChangeAspect="1" noChangeArrowheads="1" noTextEdit="1"/>
          </p:cNvSpPr>
          <p:nvPr>
            <p:ph type="sldImg"/>
          </p:nvPr>
        </p:nvSpPr>
        <p:spPr>
          <a:xfrm>
            <a:off x="1181100" y="696913"/>
            <a:ext cx="4649788" cy="3487737"/>
          </a:xfrm>
          <a:ln/>
        </p:spPr>
      </p:sp>
      <p:sp>
        <p:nvSpPr>
          <p:cNvPr id="148484"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Tahoma" pitchFamily="34" charset="0"/>
            </a:endParaRPr>
          </a:p>
          <a:p>
            <a:pPr eaLnBrk="1" hangingPunct="1"/>
            <a:endParaRPr lang="en-US" altLang="en-US" dirty="0" smtClean="0">
              <a:latin typeface="Tahoma" pitchFamily="34" charset="0"/>
            </a:endParaRPr>
          </a:p>
        </p:txBody>
      </p:sp>
    </p:spTree>
    <p:extLst>
      <p:ext uri="{BB962C8B-B14F-4D97-AF65-F5344CB8AC3E}">
        <p14:creationId xmlns:p14="http://schemas.microsoft.com/office/powerpoint/2010/main" val="272512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E20F4A1-BC0D-4107-9533-216B3C0BB5EA}" type="slidenum">
              <a:rPr lang="en-US" altLang="en-US" sz="1100" smtClean="0"/>
              <a:pPr eaLnBrk="1" hangingPunct="1">
                <a:spcBef>
                  <a:spcPct val="0"/>
                </a:spcBef>
              </a:pPr>
              <a:t>23</a:t>
            </a:fld>
            <a:endParaRPr lang="en-US" altLang="en-US" sz="1100" dirty="0" smtClean="0"/>
          </a:p>
        </p:txBody>
      </p:sp>
      <p:sp>
        <p:nvSpPr>
          <p:cNvPr id="149507" name="Rectangle 2"/>
          <p:cNvSpPr>
            <a:spLocks noGrp="1" noRot="1" noChangeAspect="1" noChangeArrowheads="1" noTextEdit="1"/>
          </p:cNvSpPr>
          <p:nvPr>
            <p:ph type="sldImg"/>
          </p:nvPr>
        </p:nvSpPr>
        <p:spPr>
          <a:xfrm>
            <a:off x="1220788" y="685800"/>
            <a:ext cx="4645025" cy="3484563"/>
          </a:xfrm>
          <a:ln/>
        </p:spPr>
      </p:sp>
      <p:sp>
        <p:nvSpPr>
          <p:cNvPr id="149508"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Tahoma" pitchFamily="34" charset="0"/>
            </a:endParaRPr>
          </a:p>
        </p:txBody>
      </p:sp>
    </p:spTree>
    <p:extLst>
      <p:ext uri="{BB962C8B-B14F-4D97-AF65-F5344CB8AC3E}">
        <p14:creationId xmlns:p14="http://schemas.microsoft.com/office/powerpoint/2010/main" val="2763533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E20F4A1-BC0D-4107-9533-216B3C0BB5EA}" type="slidenum">
              <a:rPr lang="en-US" altLang="en-US" sz="1100" smtClean="0"/>
              <a:pPr eaLnBrk="1" hangingPunct="1">
                <a:spcBef>
                  <a:spcPct val="0"/>
                </a:spcBef>
              </a:pPr>
              <a:t>24</a:t>
            </a:fld>
            <a:endParaRPr lang="en-US" altLang="en-US" sz="1100" dirty="0" smtClean="0"/>
          </a:p>
        </p:txBody>
      </p:sp>
      <p:sp>
        <p:nvSpPr>
          <p:cNvPr id="149507" name="Rectangle 2"/>
          <p:cNvSpPr>
            <a:spLocks noGrp="1" noRot="1" noChangeAspect="1" noChangeArrowheads="1" noTextEdit="1"/>
          </p:cNvSpPr>
          <p:nvPr>
            <p:ph type="sldImg"/>
          </p:nvPr>
        </p:nvSpPr>
        <p:spPr>
          <a:xfrm>
            <a:off x="1220788" y="685800"/>
            <a:ext cx="4645025" cy="3484563"/>
          </a:xfrm>
          <a:ln/>
        </p:spPr>
      </p:sp>
      <p:sp>
        <p:nvSpPr>
          <p:cNvPr id="149508"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Tahoma" pitchFamily="34" charset="0"/>
            </a:endParaRPr>
          </a:p>
        </p:txBody>
      </p:sp>
    </p:spTree>
    <p:extLst>
      <p:ext uri="{BB962C8B-B14F-4D97-AF65-F5344CB8AC3E}">
        <p14:creationId xmlns:p14="http://schemas.microsoft.com/office/powerpoint/2010/main" val="1028562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E20F4A1-BC0D-4107-9533-216B3C0BB5EA}" type="slidenum">
              <a:rPr lang="en-US" altLang="en-US" sz="1100" smtClean="0"/>
              <a:pPr eaLnBrk="1" hangingPunct="1">
                <a:spcBef>
                  <a:spcPct val="0"/>
                </a:spcBef>
              </a:pPr>
              <a:t>25</a:t>
            </a:fld>
            <a:endParaRPr lang="en-US" altLang="en-US" sz="1100" dirty="0" smtClean="0"/>
          </a:p>
        </p:txBody>
      </p:sp>
      <p:sp>
        <p:nvSpPr>
          <p:cNvPr id="149507" name="Rectangle 2"/>
          <p:cNvSpPr>
            <a:spLocks noGrp="1" noRot="1" noChangeAspect="1" noChangeArrowheads="1" noTextEdit="1"/>
          </p:cNvSpPr>
          <p:nvPr>
            <p:ph type="sldImg"/>
          </p:nvPr>
        </p:nvSpPr>
        <p:spPr>
          <a:xfrm>
            <a:off x="1220788" y="685800"/>
            <a:ext cx="4645025" cy="3484563"/>
          </a:xfrm>
          <a:ln/>
        </p:spPr>
      </p:sp>
      <p:sp>
        <p:nvSpPr>
          <p:cNvPr id="149508"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Tahoma" pitchFamily="34" charset="0"/>
            </a:endParaRPr>
          </a:p>
        </p:txBody>
      </p:sp>
    </p:spTree>
    <p:extLst>
      <p:ext uri="{BB962C8B-B14F-4D97-AF65-F5344CB8AC3E}">
        <p14:creationId xmlns:p14="http://schemas.microsoft.com/office/powerpoint/2010/main" val="844235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E20F4A1-BC0D-4107-9533-216B3C0BB5EA}" type="slidenum">
              <a:rPr lang="en-US" altLang="en-US" sz="1100" smtClean="0"/>
              <a:pPr eaLnBrk="1" hangingPunct="1">
                <a:spcBef>
                  <a:spcPct val="0"/>
                </a:spcBef>
              </a:pPr>
              <a:t>26</a:t>
            </a:fld>
            <a:endParaRPr lang="en-US" altLang="en-US" sz="1100" dirty="0" smtClean="0"/>
          </a:p>
        </p:txBody>
      </p:sp>
      <p:sp>
        <p:nvSpPr>
          <p:cNvPr id="149507" name="Rectangle 2"/>
          <p:cNvSpPr>
            <a:spLocks noGrp="1" noRot="1" noChangeAspect="1" noChangeArrowheads="1" noTextEdit="1"/>
          </p:cNvSpPr>
          <p:nvPr>
            <p:ph type="sldImg"/>
          </p:nvPr>
        </p:nvSpPr>
        <p:spPr>
          <a:xfrm>
            <a:off x="1220788" y="685800"/>
            <a:ext cx="4645025" cy="3484563"/>
          </a:xfrm>
          <a:ln/>
        </p:spPr>
      </p:sp>
      <p:sp>
        <p:nvSpPr>
          <p:cNvPr id="149508"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Tahoma" pitchFamily="34" charset="0"/>
            </a:endParaRPr>
          </a:p>
        </p:txBody>
      </p:sp>
    </p:spTree>
    <p:extLst>
      <p:ext uri="{BB962C8B-B14F-4D97-AF65-F5344CB8AC3E}">
        <p14:creationId xmlns:p14="http://schemas.microsoft.com/office/powerpoint/2010/main" val="4553170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58E8D2F-0D47-4887-8EFE-3558012FAAD9}" type="slidenum">
              <a:rPr lang="en-US" altLang="en-US" sz="1100" smtClean="0"/>
              <a:pPr eaLnBrk="1" hangingPunct="1">
                <a:spcBef>
                  <a:spcPct val="0"/>
                </a:spcBef>
              </a:pPr>
              <a:t>27</a:t>
            </a:fld>
            <a:endParaRPr lang="en-US" altLang="en-US" sz="1100" dirty="0" smtClean="0"/>
          </a:p>
        </p:txBody>
      </p:sp>
      <p:sp>
        <p:nvSpPr>
          <p:cNvPr id="132099" name="Rectangle 2"/>
          <p:cNvSpPr>
            <a:spLocks noGrp="1" noRot="1" noChangeAspect="1" noChangeArrowheads="1" noTextEdit="1"/>
          </p:cNvSpPr>
          <p:nvPr>
            <p:ph type="sldImg"/>
          </p:nvPr>
        </p:nvSpPr>
        <p:spPr>
          <a:xfrm>
            <a:off x="1181100" y="696913"/>
            <a:ext cx="4648200" cy="3486150"/>
          </a:xfrm>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Tree>
    <p:extLst>
      <p:ext uri="{BB962C8B-B14F-4D97-AF65-F5344CB8AC3E}">
        <p14:creationId xmlns:p14="http://schemas.microsoft.com/office/powerpoint/2010/main" val="2039776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7204241-A03A-41F3-9A1D-F5DBBF631F69}" type="slidenum">
              <a:rPr lang="en-US" altLang="en-US" sz="1100" smtClean="0"/>
              <a:pPr eaLnBrk="1" hangingPunct="1">
                <a:spcBef>
                  <a:spcPct val="0"/>
                </a:spcBef>
              </a:pPr>
              <a:t>28</a:t>
            </a:fld>
            <a:endParaRPr lang="en-US" altLang="en-US" sz="1100" dirty="0" smtClean="0"/>
          </a:p>
        </p:txBody>
      </p:sp>
      <p:sp>
        <p:nvSpPr>
          <p:cNvPr id="179203" name="Rectangle 2"/>
          <p:cNvSpPr>
            <a:spLocks noGrp="1" noRot="1" noChangeAspect="1" noChangeArrowheads="1" noTextEdit="1"/>
          </p:cNvSpPr>
          <p:nvPr>
            <p:ph type="sldImg"/>
          </p:nvPr>
        </p:nvSpPr>
        <p:spPr>
          <a:xfrm>
            <a:off x="1181100" y="696913"/>
            <a:ext cx="4649788" cy="3487737"/>
          </a:xfrm>
          <a:ln/>
        </p:spPr>
      </p:sp>
      <p:sp>
        <p:nvSpPr>
          <p:cNvPr id="179204"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ahoma" pitchFamily="34" charset="0"/>
              </a:rPr>
              <a:t>Institutions often use several approaches to </a:t>
            </a:r>
            <a:r>
              <a:rPr lang="en-US" altLang="en-US" b="1" dirty="0" smtClean="0">
                <a:latin typeface="Tahoma" pitchFamily="34" charset="0"/>
              </a:rPr>
              <a:t>share their results</a:t>
            </a:r>
            <a:r>
              <a:rPr lang="en-US" altLang="en-US" dirty="0" smtClean="0">
                <a:latin typeface="Tahoma" pitchFamily="34" charset="0"/>
              </a:rPr>
              <a:t>. It is usually most effective to use a combination of dissemination techniques.</a:t>
            </a:r>
          </a:p>
          <a:p>
            <a:pPr eaLnBrk="1" hangingPunct="1"/>
            <a:endParaRPr lang="en-US" altLang="en-US" dirty="0" smtClean="0">
              <a:latin typeface="Tahoma" pitchFamily="34" charset="0"/>
            </a:endParaRPr>
          </a:p>
          <a:p>
            <a:pPr eaLnBrk="1" hangingPunct="1"/>
            <a:r>
              <a:rPr lang="en-US" altLang="en-US" dirty="0" smtClean="0">
                <a:latin typeface="Tahoma" pitchFamily="34" charset="0"/>
              </a:rPr>
              <a:t>Targeting specific audiences to share results can facilitate focused dialogue about implications of the findings for policy and practice. For example:</a:t>
            </a:r>
          </a:p>
          <a:p>
            <a:pPr eaLnBrk="1" hangingPunct="1">
              <a:buFont typeface="Wingdings" pitchFamily="2" charset="2"/>
              <a:buChar char="§"/>
            </a:pPr>
            <a:r>
              <a:rPr lang="en-US" altLang="en-US" dirty="0" smtClean="0">
                <a:latin typeface="Tahoma" pitchFamily="34" charset="0"/>
              </a:rPr>
              <a:t> Present findings to a faculty advisory committee</a:t>
            </a:r>
          </a:p>
          <a:p>
            <a:pPr eaLnBrk="1" hangingPunct="1">
              <a:buFont typeface="Wingdings" pitchFamily="2" charset="2"/>
              <a:buChar char="§"/>
            </a:pPr>
            <a:r>
              <a:rPr lang="en-US" altLang="en-US" dirty="0" smtClean="0">
                <a:latin typeface="Tahoma" pitchFamily="34" charset="0"/>
              </a:rPr>
              <a:t> Plan a half day retreat for student affairs staff</a:t>
            </a:r>
          </a:p>
          <a:p>
            <a:pPr eaLnBrk="1" hangingPunct="1"/>
            <a:endParaRPr lang="en-US" altLang="en-US" dirty="0" smtClean="0">
              <a:latin typeface="Tahoma" pitchFamily="34" charset="0"/>
            </a:endParaRPr>
          </a:p>
          <a:p>
            <a:pPr eaLnBrk="1" hangingPunct="1"/>
            <a:r>
              <a:rPr lang="en-US" altLang="en-US" dirty="0" smtClean="0">
                <a:latin typeface="Tahoma" pitchFamily="34" charset="0"/>
              </a:rPr>
              <a:t>Institutions can share results campus-wide by posting summaries of important findings or by inviting colleagues to review the full report online. For example:</a:t>
            </a:r>
          </a:p>
          <a:p>
            <a:pPr eaLnBrk="1" hangingPunct="1">
              <a:buFont typeface="Wingdings" pitchFamily="2" charset="2"/>
              <a:buChar char="§"/>
            </a:pPr>
            <a:r>
              <a:rPr lang="en-US" altLang="en-US" dirty="0" smtClean="0">
                <a:latin typeface="Tahoma" pitchFamily="34" charset="0"/>
              </a:rPr>
              <a:t> Create individual reports for the deans of each college to present to their faculty</a:t>
            </a:r>
          </a:p>
          <a:p>
            <a:pPr eaLnBrk="1" hangingPunct="1">
              <a:buFont typeface="Wingdings" pitchFamily="2" charset="2"/>
              <a:buChar char="§"/>
            </a:pPr>
            <a:r>
              <a:rPr lang="en-US" altLang="en-US" dirty="0" smtClean="0">
                <a:latin typeface="Tahoma" pitchFamily="34" charset="0"/>
              </a:rPr>
              <a:t> Share findings in announcements at faculty and staff meetings </a:t>
            </a:r>
          </a:p>
          <a:p>
            <a:pPr eaLnBrk="1" hangingPunct="1">
              <a:buFont typeface="Wingdings" pitchFamily="2" charset="2"/>
              <a:buChar char="§"/>
            </a:pPr>
            <a:r>
              <a:rPr lang="en-US" altLang="en-US" dirty="0" smtClean="0">
                <a:latin typeface="Tahoma" pitchFamily="34" charset="0"/>
              </a:rPr>
              <a:t> Post results on websites and share findings through newsletters</a:t>
            </a:r>
          </a:p>
          <a:p>
            <a:pPr eaLnBrk="1" hangingPunct="1">
              <a:buFont typeface="Wingdings" pitchFamily="2" charset="2"/>
              <a:buChar char="§"/>
            </a:pPr>
            <a:endParaRPr lang="en-US" altLang="en-US" dirty="0" smtClean="0">
              <a:latin typeface="Tahoma" pitchFamily="34" charset="0"/>
            </a:endParaRPr>
          </a:p>
          <a:p>
            <a:pPr eaLnBrk="1" hangingPunct="1"/>
            <a:endParaRPr lang="en-US" altLang="en-US" dirty="0" smtClean="0">
              <a:latin typeface="Tahoma" pitchFamily="34" charset="0"/>
            </a:endParaRPr>
          </a:p>
        </p:txBody>
      </p:sp>
    </p:spTree>
    <p:extLst>
      <p:ext uri="{BB962C8B-B14F-4D97-AF65-F5344CB8AC3E}">
        <p14:creationId xmlns:p14="http://schemas.microsoft.com/office/powerpoint/2010/main" val="6744889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C63DDF9-5A3E-4FB2-BBB5-8F4D8ADF1C0D}" type="slidenum">
              <a:rPr lang="en-US" altLang="en-US" sz="1100" smtClean="0"/>
              <a:pPr eaLnBrk="1" hangingPunct="1">
                <a:spcBef>
                  <a:spcPct val="0"/>
                </a:spcBef>
              </a:pPr>
              <a:t>29</a:t>
            </a:fld>
            <a:endParaRPr lang="en-US" altLang="en-US" sz="1100" dirty="0" smtClean="0"/>
          </a:p>
        </p:txBody>
      </p:sp>
      <p:sp>
        <p:nvSpPr>
          <p:cNvPr id="181251" name="Rectangle 2"/>
          <p:cNvSpPr>
            <a:spLocks noGrp="1" noRot="1" noChangeAspect="1" noChangeArrowheads="1" noTextEdit="1"/>
          </p:cNvSpPr>
          <p:nvPr>
            <p:ph type="sldImg"/>
          </p:nvPr>
        </p:nvSpPr>
        <p:spPr>
          <a:xfrm>
            <a:off x="1181100" y="696913"/>
            <a:ext cx="4649788" cy="3487737"/>
          </a:xfrm>
          <a:ln/>
        </p:spPr>
      </p:sp>
      <p:sp>
        <p:nvSpPr>
          <p:cNvPr id="181252"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ahoma" pitchFamily="34" charset="0"/>
              </a:rPr>
              <a:t>This slide presents an example of how a NSSE-participating institution is already using its NSSE, BCSSE, and or FSSE data. </a:t>
            </a:r>
          </a:p>
          <a:p>
            <a:pPr eaLnBrk="1" hangingPunct="1"/>
            <a:endParaRPr lang="en-US" altLang="en-US" dirty="0" smtClean="0">
              <a:latin typeface="Tahoma" pitchFamily="34" charset="0"/>
            </a:endParaRPr>
          </a:p>
          <a:p>
            <a:pPr eaLnBrk="1" hangingPunct="1"/>
            <a:r>
              <a:rPr lang="en-US" altLang="en-US" dirty="0" smtClean="0">
                <a:latin typeface="Tahoma" pitchFamily="34" charset="0"/>
              </a:rPr>
              <a:t>NSSE recommends creating your own slides and action items for your college or university.</a:t>
            </a:r>
          </a:p>
          <a:p>
            <a:pPr eaLnBrk="1" hangingPunct="1"/>
            <a:endParaRPr lang="en-US" altLang="en-US" dirty="0" smtClean="0">
              <a:latin typeface="Tahoma" pitchFamily="34" charset="0"/>
            </a:endParaRPr>
          </a:p>
          <a:p>
            <a:pPr eaLnBrk="1" hangingPunct="1"/>
            <a:endParaRPr lang="en-US" altLang="en-US" dirty="0" smtClean="0">
              <a:latin typeface="Tahoma" pitchFamily="34" charset="0"/>
            </a:endParaRPr>
          </a:p>
        </p:txBody>
      </p:sp>
    </p:spTree>
    <p:extLst>
      <p:ext uri="{BB962C8B-B14F-4D97-AF65-F5344CB8AC3E}">
        <p14:creationId xmlns:p14="http://schemas.microsoft.com/office/powerpoint/2010/main" val="6174921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74134B1-86D5-4971-A8A5-DADB5F6EDA8E}" type="slidenum">
              <a:rPr lang="en-US" altLang="en-US" sz="1100" smtClean="0"/>
              <a:pPr eaLnBrk="1" hangingPunct="1">
                <a:spcBef>
                  <a:spcPct val="0"/>
                </a:spcBef>
              </a:pPr>
              <a:t>30</a:t>
            </a:fld>
            <a:endParaRPr lang="en-US" altLang="en-US" sz="1100" dirty="0" smtClean="0"/>
          </a:p>
        </p:txBody>
      </p:sp>
      <p:sp>
        <p:nvSpPr>
          <p:cNvPr id="184323" name="Rectangle 2"/>
          <p:cNvSpPr>
            <a:spLocks noGrp="1" noRot="1" noChangeAspect="1" noChangeArrowheads="1" noTextEdit="1"/>
          </p:cNvSpPr>
          <p:nvPr>
            <p:ph type="sldImg"/>
          </p:nvPr>
        </p:nvSpPr>
        <p:spPr>
          <a:xfrm>
            <a:off x="1181100" y="696913"/>
            <a:ext cx="4649788" cy="3487737"/>
          </a:xfrm>
          <a:ln/>
        </p:spPr>
      </p:sp>
      <p:sp>
        <p:nvSpPr>
          <p:cNvPr id="184324"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Tahoma" pitchFamily="34" charset="0"/>
            </a:endParaRPr>
          </a:p>
          <a:p>
            <a:pPr eaLnBrk="1" hangingPunct="1"/>
            <a:endParaRPr lang="en-US" altLang="en-US" dirty="0" smtClean="0">
              <a:latin typeface="Tahoma" pitchFamily="34" charset="0"/>
            </a:endParaRPr>
          </a:p>
        </p:txBody>
      </p:sp>
    </p:spTree>
    <p:extLst>
      <p:ext uri="{BB962C8B-B14F-4D97-AF65-F5344CB8AC3E}">
        <p14:creationId xmlns:p14="http://schemas.microsoft.com/office/powerpoint/2010/main" val="15114105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9DC108B1-1E26-486C-BED1-AF52D7F66E51}" type="slidenum">
              <a:rPr lang="en-US" altLang="en-US" sz="1100" smtClean="0"/>
              <a:pPr eaLnBrk="1" hangingPunct="1">
                <a:spcBef>
                  <a:spcPct val="0"/>
                </a:spcBef>
              </a:pPr>
              <a:t>31</a:t>
            </a:fld>
            <a:endParaRPr lang="en-US" altLang="en-US" sz="1100" dirty="0" smtClean="0"/>
          </a:p>
        </p:txBody>
      </p:sp>
      <p:sp>
        <p:nvSpPr>
          <p:cNvPr id="188419" name="Rectangle 2"/>
          <p:cNvSpPr>
            <a:spLocks noGrp="1" noRot="1" noChangeAspect="1" noChangeArrowheads="1" noTextEdit="1"/>
          </p:cNvSpPr>
          <p:nvPr>
            <p:ph type="sldImg"/>
          </p:nvPr>
        </p:nvSpPr>
        <p:spPr>
          <a:xfrm>
            <a:off x="1181100" y="696913"/>
            <a:ext cx="4648200" cy="3486150"/>
          </a:xfrm>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Tree>
    <p:extLst>
      <p:ext uri="{BB962C8B-B14F-4D97-AF65-F5344CB8AC3E}">
        <p14:creationId xmlns:p14="http://schemas.microsoft.com/office/powerpoint/2010/main" val="1817330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58E8D2F-0D47-4887-8EFE-3558012FAAD9}" type="slidenum">
              <a:rPr lang="en-US" altLang="en-US" sz="1100" smtClean="0"/>
              <a:pPr eaLnBrk="1" hangingPunct="1">
                <a:spcBef>
                  <a:spcPct val="0"/>
                </a:spcBef>
              </a:pPr>
              <a:t>3</a:t>
            </a:fld>
            <a:endParaRPr lang="en-US" altLang="en-US" sz="1100" dirty="0" smtClean="0"/>
          </a:p>
        </p:txBody>
      </p:sp>
      <p:sp>
        <p:nvSpPr>
          <p:cNvPr id="132099" name="Rectangle 2"/>
          <p:cNvSpPr>
            <a:spLocks noGrp="1" noRot="1" noChangeAspect="1" noChangeArrowheads="1" noTextEdit="1"/>
          </p:cNvSpPr>
          <p:nvPr>
            <p:ph type="sldImg"/>
          </p:nvPr>
        </p:nvSpPr>
        <p:spPr>
          <a:xfrm>
            <a:off x="1181100" y="696913"/>
            <a:ext cx="4648200" cy="3486150"/>
          </a:xfrm>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Tree>
    <p:extLst>
      <p:ext uri="{BB962C8B-B14F-4D97-AF65-F5344CB8AC3E}">
        <p14:creationId xmlns:p14="http://schemas.microsoft.com/office/powerpoint/2010/main" val="42470028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7204241-A03A-41F3-9A1D-F5DBBF631F69}" type="slidenum">
              <a:rPr lang="en-US" altLang="en-US" sz="1100" smtClean="0"/>
              <a:pPr eaLnBrk="1" hangingPunct="1">
                <a:spcBef>
                  <a:spcPct val="0"/>
                </a:spcBef>
              </a:pPr>
              <a:t>32</a:t>
            </a:fld>
            <a:endParaRPr lang="en-US" altLang="en-US" sz="1100" dirty="0" smtClean="0"/>
          </a:p>
        </p:txBody>
      </p:sp>
      <p:sp>
        <p:nvSpPr>
          <p:cNvPr id="179203" name="Rectangle 2"/>
          <p:cNvSpPr>
            <a:spLocks noGrp="1" noRot="1" noChangeAspect="1" noChangeArrowheads="1" noTextEdit="1"/>
          </p:cNvSpPr>
          <p:nvPr>
            <p:ph type="sldImg"/>
          </p:nvPr>
        </p:nvSpPr>
        <p:spPr>
          <a:xfrm>
            <a:off x="1181100" y="696913"/>
            <a:ext cx="4649788" cy="3487737"/>
          </a:xfrm>
          <a:ln/>
        </p:spPr>
      </p:sp>
      <p:sp>
        <p:nvSpPr>
          <p:cNvPr id="179204"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ahoma" pitchFamily="34" charset="0"/>
              </a:rPr>
              <a:t>To be filled in after the workshop</a:t>
            </a:r>
          </a:p>
        </p:txBody>
      </p:sp>
    </p:spTree>
    <p:extLst>
      <p:ext uri="{BB962C8B-B14F-4D97-AF65-F5344CB8AC3E}">
        <p14:creationId xmlns:p14="http://schemas.microsoft.com/office/powerpoint/2010/main" val="4632967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7204241-A03A-41F3-9A1D-F5DBBF631F69}" type="slidenum">
              <a:rPr lang="en-US" altLang="en-US" sz="1100" smtClean="0"/>
              <a:pPr eaLnBrk="1" hangingPunct="1">
                <a:spcBef>
                  <a:spcPct val="0"/>
                </a:spcBef>
              </a:pPr>
              <a:t>33</a:t>
            </a:fld>
            <a:endParaRPr lang="en-US" altLang="en-US" sz="1100" dirty="0" smtClean="0"/>
          </a:p>
        </p:txBody>
      </p:sp>
      <p:sp>
        <p:nvSpPr>
          <p:cNvPr id="179203" name="Rectangle 2"/>
          <p:cNvSpPr>
            <a:spLocks noGrp="1" noRot="1" noChangeAspect="1" noChangeArrowheads="1" noTextEdit="1"/>
          </p:cNvSpPr>
          <p:nvPr>
            <p:ph type="sldImg"/>
          </p:nvPr>
        </p:nvSpPr>
        <p:spPr>
          <a:xfrm>
            <a:off x="1181100" y="696913"/>
            <a:ext cx="4649788" cy="3487737"/>
          </a:xfrm>
          <a:ln/>
        </p:spPr>
      </p:sp>
      <p:sp>
        <p:nvSpPr>
          <p:cNvPr id="179204"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ahoma" pitchFamily="34" charset="0"/>
              </a:rPr>
              <a:t>To be filled in after the workshop</a:t>
            </a:r>
          </a:p>
        </p:txBody>
      </p:sp>
    </p:spTree>
    <p:extLst>
      <p:ext uri="{BB962C8B-B14F-4D97-AF65-F5344CB8AC3E}">
        <p14:creationId xmlns:p14="http://schemas.microsoft.com/office/powerpoint/2010/main" val="4802720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7204241-A03A-41F3-9A1D-F5DBBF631F69}" type="slidenum">
              <a:rPr lang="en-US" altLang="en-US" sz="1100" smtClean="0"/>
              <a:pPr eaLnBrk="1" hangingPunct="1">
                <a:spcBef>
                  <a:spcPct val="0"/>
                </a:spcBef>
              </a:pPr>
              <a:t>34</a:t>
            </a:fld>
            <a:endParaRPr lang="en-US" altLang="en-US" sz="1100" dirty="0" smtClean="0"/>
          </a:p>
        </p:txBody>
      </p:sp>
      <p:sp>
        <p:nvSpPr>
          <p:cNvPr id="179203" name="Rectangle 2"/>
          <p:cNvSpPr>
            <a:spLocks noGrp="1" noRot="1" noChangeAspect="1" noChangeArrowheads="1" noTextEdit="1"/>
          </p:cNvSpPr>
          <p:nvPr>
            <p:ph type="sldImg"/>
          </p:nvPr>
        </p:nvSpPr>
        <p:spPr>
          <a:xfrm>
            <a:off x="1181100" y="696913"/>
            <a:ext cx="4649788" cy="3487737"/>
          </a:xfrm>
          <a:ln/>
        </p:spPr>
      </p:sp>
      <p:sp>
        <p:nvSpPr>
          <p:cNvPr id="179204"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ahoma" pitchFamily="34" charset="0"/>
              </a:rPr>
              <a:t>To be filled in after the workshop</a:t>
            </a:r>
          </a:p>
        </p:txBody>
      </p:sp>
    </p:spTree>
    <p:extLst>
      <p:ext uri="{BB962C8B-B14F-4D97-AF65-F5344CB8AC3E}">
        <p14:creationId xmlns:p14="http://schemas.microsoft.com/office/powerpoint/2010/main" val="37619994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7204241-A03A-41F3-9A1D-F5DBBF631F69}" type="slidenum">
              <a:rPr lang="en-US" altLang="en-US" sz="1100" smtClean="0"/>
              <a:pPr eaLnBrk="1" hangingPunct="1">
                <a:spcBef>
                  <a:spcPct val="0"/>
                </a:spcBef>
              </a:pPr>
              <a:t>35</a:t>
            </a:fld>
            <a:endParaRPr lang="en-US" altLang="en-US" sz="1100" dirty="0" smtClean="0"/>
          </a:p>
        </p:txBody>
      </p:sp>
      <p:sp>
        <p:nvSpPr>
          <p:cNvPr id="179203" name="Rectangle 2"/>
          <p:cNvSpPr>
            <a:spLocks noGrp="1" noRot="1" noChangeAspect="1" noChangeArrowheads="1" noTextEdit="1"/>
          </p:cNvSpPr>
          <p:nvPr>
            <p:ph type="sldImg"/>
          </p:nvPr>
        </p:nvSpPr>
        <p:spPr>
          <a:xfrm>
            <a:off x="1181100" y="696913"/>
            <a:ext cx="4649788" cy="3487737"/>
          </a:xfrm>
          <a:ln/>
        </p:spPr>
      </p:sp>
      <p:sp>
        <p:nvSpPr>
          <p:cNvPr id="179204"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ahoma" pitchFamily="34" charset="0"/>
              </a:rPr>
              <a:t>To be filled in after the workshop</a:t>
            </a:r>
          </a:p>
        </p:txBody>
      </p:sp>
    </p:spTree>
    <p:extLst>
      <p:ext uri="{BB962C8B-B14F-4D97-AF65-F5344CB8AC3E}">
        <p14:creationId xmlns:p14="http://schemas.microsoft.com/office/powerpoint/2010/main" val="14534809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7204241-A03A-41F3-9A1D-F5DBBF631F69}" type="slidenum">
              <a:rPr lang="en-US" altLang="en-US" sz="1100" smtClean="0"/>
              <a:pPr eaLnBrk="1" hangingPunct="1">
                <a:spcBef>
                  <a:spcPct val="0"/>
                </a:spcBef>
              </a:pPr>
              <a:t>37</a:t>
            </a:fld>
            <a:endParaRPr lang="en-US" altLang="en-US" sz="1100" dirty="0" smtClean="0"/>
          </a:p>
        </p:txBody>
      </p:sp>
      <p:sp>
        <p:nvSpPr>
          <p:cNvPr id="179203" name="Rectangle 2"/>
          <p:cNvSpPr>
            <a:spLocks noGrp="1" noRot="1" noChangeAspect="1" noChangeArrowheads="1" noTextEdit="1"/>
          </p:cNvSpPr>
          <p:nvPr>
            <p:ph type="sldImg"/>
          </p:nvPr>
        </p:nvSpPr>
        <p:spPr>
          <a:xfrm>
            <a:off x="1181100" y="696913"/>
            <a:ext cx="4649788" cy="3487737"/>
          </a:xfrm>
          <a:ln/>
        </p:spPr>
      </p:sp>
      <p:sp>
        <p:nvSpPr>
          <p:cNvPr id="179204"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Tahoma" pitchFamily="34" charset="0"/>
            </a:endParaRPr>
          </a:p>
        </p:txBody>
      </p:sp>
    </p:spTree>
    <p:extLst>
      <p:ext uri="{BB962C8B-B14F-4D97-AF65-F5344CB8AC3E}">
        <p14:creationId xmlns:p14="http://schemas.microsoft.com/office/powerpoint/2010/main" val="35170237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5C2CA85-2CAB-4174-ABFD-8BDB6FB1CCDF}" type="slidenum">
              <a:rPr lang="en-US" altLang="en-US" sz="1100" smtClean="0"/>
              <a:pPr eaLnBrk="1" hangingPunct="1">
                <a:spcBef>
                  <a:spcPct val="0"/>
                </a:spcBef>
              </a:pPr>
              <a:t>38</a:t>
            </a:fld>
            <a:endParaRPr lang="en-US" altLang="en-US" sz="1100" dirty="0" smtClean="0"/>
          </a:p>
        </p:txBody>
      </p:sp>
      <p:sp>
        <p:nvSpPr>
          <p:cNvPr id="189443" name="Rectangle 2"/>
          <p:cNvSpPr>
            <a:spLocks noGrp="1" noRot="1" noChangeAspect="1" noChangeArrowheads="1" noTextEdit="1"/>
          </p:cNvSpPr>
          <p:nvPr>
            <p:ph type="sldImg"/>
          </p:nvPr>
        </p:nvSpPr>
        <p:spPr>
          <a:xfrm>
            <a:off x="1181100" y="696913"/>
            <a:ext cx="4649788" cy="3487737"/>
          </a:xfrm>
          <a:ln/>
        </p:spPr>
      </p:sp>
      <p:sp>
        <p:nvSpPr>
          <p:cNvPr id="189444"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Tahoma" pitchFamily="34" charset="0"/>
            </a:endParaRPr>
          </a:p>
        </p:txBody>
      </p:sp>
    </p:spTree>
    <p:extLst>
      <p:ext uri="{BB962C8B-B14F-4D97-AF65-F5344CB8AC3E}">
        <p14:creationId xmlns:p14="http://schemas.microsoft.com/office/powerpoint/2010/main" val="1224667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2C40D9C-1035-4482-8481-7BDA125E3EBE}" type="slidenum">
              <a:rPr lang="en-US" altLang="en-US" sz="1100" smtClean="0"/>
              <a:pPr eaLnBrk="1" hangingPunct="1">
                <a:spcBef>
                  <a:spcPct val="0"/>
                </a:spcBef>
              </a:pPr>
              <a:t>4</a:t>
            </a:fld>
            <a:endParaRPr lang="en-US" altLang="en-US" sz="1100" dirty="0" smtClean="0"/>
          </a:p>
        </p:txBody>
      </p:sp>
      <p:sp>
        <p:nvSpPr>
          <p:cNvPr id="137219" name="Rectangle 2"/>
          <p:cNvSpPr>
            <a:spLocks noGrp="1" noRot="1" noChangeAspect="1" noChangeArrowheads="1" noTextEdit="1"/>
          </p:cNvSpPr>
          <p:nvPr>
            <p:ph type="sldImg"/>
          </p:nvPr>
        </p:nvSpPr>
        <p:spPr>
          <a:xfrm>
            <a:off x="1181100" y="696913"/>
            <a:ext cx="4649788" cy="3487737"/>
          </a:xfrm>
          <a:ln/>
        </p:spPr>
      </p:sp>
      <p:sp>
        <p:nvSpPr>
          <p:cNvPr id="137220"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ahoma" pitchFamily="34" charset="0"/>
              </a:rPr>
              <a:t>Started in 2000</a:t>
            </a:r>
          </a:p>
          <a:p>
            <a:pPr eaLnBrk="1" hangingPunct="1"/>
            <a:r>
              <a:rPr lang="en-US" altLang="en-US" dirty="0" smtClean="0">
                <a:latin typeface="Tahoma" pitchFamily="34" charset="0"/>
              </a:rPr>
              <a:t>75% of our 32 peer comparison “like” institutions use NSSE</a:t>
            </a:r>
          </a:p>
          <a:p>
            <a:pPr eaLnBrk="1" hangingPunct="1"/>
            <a:r>
              <a:rPr lang="en-US" altLang="en-US" dirty="0" smtClean="0">
                <a:latin typeface="Tahoma" pitchFamily="34" charset="0"/>
              </a:rPr>
              <a:t>Historically, 1600 undergraduate institutions have participated in NSSE</a:t>
            </a:r>
          </a:p>
          <a:p>
            <a:pPr eaLnBrk="1" hangingPunct="1"/>
            <a:r>
              <a:rPr lang="en-US" altLang="en-US" dirty="0" smtClean="0">
                <a:latin typeface="Tahoma" pitchFamily="34" charset="0"/>
              </a:rPr>
              <a:t>In 2016, there were 512 institutions that participated.</a:t>
            </a:r>
          </a:p>
        </p:txBody>
      </p:sp>
    </p:spTree>
    <p:extLst>
      <p:ext uri="{BB962C8B-B14F-4D97-AF65-F5344CB8AC3E}">
        <p14:creationId xmlns:p14="http://schemas.microsoft.com/office/powerpoint/2010/main" val="4286355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803D43C-9BF1-4317-B571-7A2CC0697680}" type="slidenum">
              <a:rPr lang="en-US" altLang="en-US" sz="1100" smtClean="0"/>
              <a:pPr eaLnBrk="1" hangingPunct="1">
                <a:spcBef>
                  <a:spcPct val="0"/>
                </a:spcBef>
              </a:pPr>
              <a:t>5</a:t>
            </a:fld>
            <a:endParaRPr lang="en-US" altLang="en-US" sz="1100" dirty="0" smtClean="0"/>
          </a:p>
        </p:txBody>
      </p:sp>
      <p:sp>
        <p:nvSpPr>
          <p:cNvPr id="138243" name="Rectangle 2"/>
          <p:cNvSpPr>
            <a:spLocks noGrp="1" noRot="1" noChangeAspect="1" noChangeArrowheads="1" noTextEdit="1"/>
          </p:cNvSpPr>
          <p:nvPr>
            <p:ph type="sldImg"/>
          </p:nvPr>
        </p:nvSpPr>
        <p:spPr>
          <a:xfrm>
            <a:off x="1181100" y="696913"/>
            <a:ext cx="4649788" cy="3487737"/>
          </a:xfrm>
          <a:ln/>
        </p:spPr>
      </p:sp>
      <p:sp>
        <p:nvSpPr>
          <p:cNvPr id="138244"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ahoma" pitchFamily="34" charset="0"/>
              </a:rPr>
              <a:t>The NSSE survey asks students to report the frequency with which they engage in activities that represent effective educational practice. Students also record their perceptions of the college environment associated with achievement, satisfaction, and persistence. Then, students estimate their educational and personal growth since starting college. Finally, students provide information about their background, including age, gender, race or ethnicity, living situation, educational status, and major field.</a:t>
            </a:r>
          </a:p>
          <a:p>
            <a:pPr eaLnBrk="1" hangingPunct="1"/>
            <a:endParaRPr lang="en-US" altLang="en-US" dirty="0" smtClean="0">
              <a:latin typeface="Tahoma" pitchFamily="34" charset="0"/>
            </a:endParaRPr>
          </a:p>
          <a:p>
            <a:pPr eaLnBrk="1" hangingPunct="1"/>
            <a:endParaRPr lang="en-US" altLang="en-US" dirty="0" smtClean="0">
              <a:latin typeface="Tahoma" pitchFamily="34" charset="0"/>
            </a:endParaRPr>
          </a:p>
        </p:txBody>
      </p:sp>
    </p:spTree>
    <p:extLst>
      <p:ext uri="{BB962C8B-B14F-4D97-AF65-F5344CB8AC3E}">
        <p14:creationId xmlns:p14="http://schemas.microsoft.com/office/powerpoint/2010/main" val="3877091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3626DB2-6024-4FF8-85CF-C49AF911EF21}" type="slidenum">
              <a:rPr lang="en-US" altLang="en-US" sz="1100" smtClean="0"/>
              <a:pPr eaLnBrk="1" hangingPunct="1">
                <a:spcBef>
                  <a:spcPct val="0"/>
                </a:spcBef>
              </a:pPr>
              <a:t>6</a:t>
            </a:fld>
            <a:endParaRPr lang="en-US" altLang="en-US" sz="1100" dirty="0" smtClean="0"/>
          </a:p>
        </p:txBody>
      </p:sp>
      <p:sp>
        <p:nvSpPr>
          <p:cNvPr id="140291" name="Rectangle 2"/>
          <p:cNvSpPr>
            <a:spLocks noGrp="1" noRot="1" noChangeAspect="1" noChangeArrowheads="1" noTextEdit="1"/>
          </p:cNvSpPr>
          <p:nvPr>
            <p:ph type="sldImg"/>
          </p:nvPr>
        </p:nvSpPr>
        <p:spPr>
          <a:xfrm>
            <a:off x="1181100" y="696913"/>
            <a:ext cx="4649788" cy="3487737"/>
          </a:xfrm>
          <a:ln/>
        </p:spPr>
      </p:sp>
      <p:sp>
        <p:nvSpPr>
          <p:cNvPr id="140292"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ahoma" pitchFamily="34" charset="0"/>
              </a:rPr>
              <a:t>First</a:t>
            </a:r>
            <a:r>
              <a:rPr lang="en-US" altLang="en-US" baseline="0" dirty="0" smtClean="0">
                <a:latin typeface="Tahoma" pitchFamily="34" charset="0"/>
              </a:rPr>
              <a:t> year:  n = 204  (requested 700)</a:t>
            </a:r>
          </a:p>
          <a:p>
            <a:pPr eaLnBrk="1" hangingPunct="1"/>
            <a:r>
              <a:rPr lang="en-US" altLang="en-US" baseline="0" dirty="0" smtClean="0">
                <a:latin typeface="Tahoma" pitchFamily="34" charset="0"/>
              </a:rPr>
              <a:t>Seniors:  n = 235 (requested 651)</a:t>
            </a:r>
          </a:p>
          <a:p>
            <a:pPr eaLnBrk="1" hangingPunct="1"/>
            <a:endParaRPr lang="en-US" altLang="en-US" dirty="0" smtClean="0">
              <a:latin typeface="Tahoma" pitchFamily="34" charset="0"/>
            </a:endParaRPr>
          </a:p>
          <a:p>
            <a:pPr eaLnBrk="1" hangingPunct="1"/>
            <a:r>
              <a:rPr lang="en-US" altLang="en-US" dirty="0" smtClean="0">
                <a:latin typeface="Tahoma" pitchFamily="34" charset="0"/>
              </a:rPr>
              <a:t>The </a:t>
            </a:r>
            <a:r>
              <a:rPr lang="en-US" altLang="en-US" b="1" dirty="0" smtClean="0">
                <a:latin typeface="Tahoma" pitchFamily="34" charset="0"/>
              </a:rPr>
              <a:t>Center for Survey Research</a:t>
            </a:r>
            <a:r>
              <a:rPr lang="en-US" altLang="en-US" dirty="0" smtClean="0">
                <a:latin typeface="Tahoma" pitchFamily="34" charset="0"/>
              </a:rPr>
              <a:t> at Indiana University helps NSSE administer the survey in the field. </a:t>
            </a:r>
            <a:r>
              <a:rPr lang="en-US" altLang="en-US" dirty="0" smtClean="0">
                <a:latin typeface="Arial" pitchFamily="34" charset="0"/>
              </a:rPr>
              <a:t>See: </a:t>
            </a:r>
            <a:r>
              <a:rPr lang="en-US" altLang="en-US" b="1" u="sng" dirty="0" smtClean="0">
                <a:latin typeface="Arial" pitchFamily="34" charset="0"/>
              </a:rPr>
              <a:t>csr.indiana.edu</a:t>
            </a:r>
            <a:r>
              <a:rPr lang="en-US" altLang="en-US" b="1" u="none" dirty="0" smtClean="0">
                <a:latin typeface="Arial" pitchFamily="34" charset="0"/>
              </a:rPr>
              <a:t> </a:t>
            </a:r>
            <a:r>
              <a:rPr lang="en-US" altLang="en-US" dirty="0" smtClean="0">
                <a:latin typeface="Arial" pitchFamily="34" charset="0"/>
              </a:rPr>
              <a:t>for more information. </a:t>
            </a:r>
            <a:r>
              <a:rPr lang="en-US" altLang="en-US" dirty="0" smtClean="0">
                <a:latin typeface="Tahoma" pitchFamily="34" charset="0"/>
              </a:rPr>
              <a:t> </a:t>
            </a:r>
          </a:p>
          <a:p>
            <a:pPr eaLnBrk="1" hangingPunct="1"/>
            <a:endParaRPr lang="en-US" altLang="en-US" dirty="0" smtClean="0">
              <a:latin typeface="Tahoma" pitchFamily="34" charset="0"/>
            </a:endParaRPr>
          </a:p>
          <a:p>
            <a:pPr eaLnBrk="1" hangingPunct="1"/>
            <a:r>
              <a:rPr lang="en-US" altLang="en-US" b="1" dirty="0" smtClean="0">
                <a:latin typeface="Tahoma" pitchFamily="34" charset="0"/>
              </a:rPr>
              <a:t>NSSE survey design:</a:t>
            </a:r>
          </a:p>
          <a:p>
            <a:pPr eaLnBrk="1" hangingPunct="1">
              <a:buFont typeface="Wingdings" pitchFamily="2" charset="2"/>
              <a:buChar char="§"/>
            </a:pPr>
            <a:r>
              <a:rPr lang="en-US" altLang="en-US" dirty="0" smtClean="0">
                <a:latin typeface="Tahoma" pitchFamily="34" charset="0"/>
              </a:rPr>
              <a:t> Relatively short survey </a:t>
            </a:r>
          </a:p>
          <a:p>
            <a:pPr eaLnBrk="1" hangingPunct="1">
              <a:buFont typeface="Wingdings" pitchFamily="2" charset="2"/>
              <a:buChar char="§"/>
            </a:pPr>
            <a:r>
              <a:rPr lang="en-US" altLang="en-US" dirty="0" smtClean="0">
                <a:latin typeface="Tahoma" pitchFamily="34" charset="0"/>
              </a:rPr>
              <a:t> Items directly related to college outcomes</a:t>
            </a:r>
          </a:p>
          <a:p>
            <a:pPr eaLnBrk="1" hangingPunct="1">
              <a:buFont typeface="Wingdings" pitchFamily="2" charset="2"/>
              <a:buChar char="§"/>
            </a:pPr>
            <a:r>
              <a:rPr lang="en-US" altLang="en-US" dirty="0" smtClean="0">
                <a:latin typeface="Tahoma" pitchFamily="34" charset="0"/>
              </a:rPr>
              <a:t> Administered to first-year and senior students at 4-year institutions</a:t>
            </a:r>
          </a:p>
          <a:p>
            <a:pPr eaLnBrk="1" hangingPunct="1">
              <a:buFont typeface="Wingdings" pitchFamily="2" charset="2"/>
              <a:buChar char="§"/>
            </a:pPr>
            <a:r>
              <a:rPr lang="en-US" altLang="en-US" dirty="0" smtClean="0">
                <a:latin typeface="Tahoma" pitchFamily="34" charset="0"/>
              </a:rPr>
              <a:t> Administered directly by a credible third-party survey organization</a:t>
            </a:r>
          </a:p>
          <a:p>
            <a:pPr eaLnBrk="1" hangingPunct="1">
              <a:buFont typeface="Wingdings" pitchFamily="2" charset="2"/>
              <a:buNone/>
            </a:pPr>
            <a:endParaRPr lang="en-US" altLang="en-US" dirty="0" smtClean="0">
              <a:latin typeface="Tahoma" pitchFamily="34" charset="0"/>
            </a:endParaRPr>
          </a:p>
        </p:txBody>
      </p:sp>
    </p:spTree>
    <p:extLst>
      <p:ext uri="{BB962C8B-B14F-4D97-AF65-F5344CB8AC3E}">
        <p14:creationId xmlns:p14="http://schemas.microsoft.com/office/powerpoint/2010/main" val="275356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AF3FDF8A-3ADB-498C-B16A-D0D25C24CA7E}" type="slidenum">
              <a:rPr lang="en-US" altLang="en-US" sz="1100" smtClean="0"/>
              <a:pPr eaLnBrk="1" hangingPunct="1">
                <a:spcBef>
                  <a:spcPct val="0"/>
                </a:spcBef>
              </a:pPr>
              <a:t>7</a:t>
            </a:fld>
            <a:endParaRPr lang="en-US" altLang="en-US" sz="1100" dirty="0" smtClean="0"/>
          </a:p>
        </p:txBody>
      </p:sp>
      <p:sp>
        <p:nvSpPr>
          <p:cNvPr id="141315" name="Rectangle 2"/>
          <p:cNvSpPr>
            <a:spLocks noGrp="1" noRot="1" noChangeAspect="1" noChangeArrowheads="1" noTextEdit="1"/>
          </p:cNvSpPr>
          <p:nvPr>
            <p:ph type="sldImg"/>
          </p:nvPr>
        </p:nvSpPr>
        <p:spPr>
          <a:xfrm>
            <a:off x="1181100" y="696913"/>
            <a:ext cx="4649788" cy="3487737"/>
          </a:xfrm>
          <a:ln/>
        </p:spPr>
      </p:sp>
      <p:sp>
        <p:nvSpPr>
          <p:cNvPr id="141316"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solidFill>
                <a:srgbClr val="0000FF"/>
              </a:solidFill>
              <a:latin typeface="Tahoma" pitchFamily="34" charset="0"/>
            </a:endParaRPr>
          </a:p>
        </p:txBody>
      </p:sp>
    </p:spTree>
    <p:extLst>
      <p:ext uri="{BB962C8B-B14F-4D97-AF65-F5344CB8AC3E}">
        <p14:creationId xmlns:p14="http://schemas.microsoft.com/office/powerpoint/2010/main" val="1820921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B8D7700-347B-4700-A874-1D6F54F742B2}" type="slidenum">
              <a:rPr lang="en-US" altLang="en-US" sz="1100" smtClean="0"/>
              <a:pPr eaLnBrk="1" hangingPunct="1">
                <a:spcBef>
                  <a:spcPct val="0"/>
                </a:spcBef>
              </a:pPr>
              <a:t>8</a:t>
            </a:fld>
            <a:endParaRPr lang="en-US" altLang="en-US" sz="1100" dirty="0" smtClean="0"/>
          </a:p>
        </p:txBody>
      </p:sp>
      <p:sp>
        <p:nvSpPr>
          <p:cNvPr id="142339" name="Rectangle 2"/>
          <p:cNvSpPr>
            <a:spLocks noGrp="1" noRot="1" noChangeAspect="1" noChangeArrowheads="1" noTextEdit="1"/>
          </p:cNvSpPr>
          <p:nvPr>
            <p:ph type="sldImg"/>
          </p:nvPr>
        </p:nvSpPr>
        <p:spPr>
          <a:xfrm>
            <a:off x="1181100" y="696913"/>
            <a:ext cx="4648200" cy="3486150"/>
          </a:xfrm>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Tree>
    <p:extLst>
      <p:ext uri="{BB962C8B-B14F-4D97-AF65-F5344CB8AC3E}">
        <p14:creationId xmlns:p14="http://schemas.microsoft.com/office/powerpoint/2010/main" val="3715329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BD1DDC2-4877-4D5B-AC99-226EA5502596}" type="slidenum">
              <a:rPr lang="en-US" altLang="en-US" sz="1100" smtClean="0"/>
              <a:pPr eaLnBrk="1" hangingPunct="1">
                <a:spcBef>
                  <a:spcPct val="0"/>
                </a:spcBef>
              </a:pPr>
              <a:t>9</a:t>
            </a:fld>
            <a:endParaRPr lang="en-US" altLang="en-US" sz="1100" dirty="0" smtClean="0"/>
          </a:p>
        </p:txBody>
      </p:sp>
      <p:sp>
        <p:nvSpPr>
          <p:cNvPr id="139267" name="Rectangle 1031"/>
          <p:cNvSpPr txBox="1">
            <a:spLocks noGrp="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177" tIns="46589" rIns="93177" bIns="46589" anchor="b"/>
          <a:lstStyle>
            <a:lvl1pPr defTabSz="931863" eaLnBrk="0" hangingPunct="0">
              <a:spcBef>
                <a:spcPct val="30000"/>
              </a:spcBef>
              <a:defRPr sz="1200">
                <a:solidFill>
                  <a:schemeClr val="tx1"/>
                </a:solidFill>
                <a:latin typeface="Arial" pitchFamily="34" charset="0"/>
              </a:defRPr>
            </a:lvl1pPr>
            <a:lvl2pPr marL="742950" indent="-285750" defTabSz="931863" eaLnBrk="0" hangingPunct="0">
              <a:spcBef>
                <a:spcPct val="30000"/>
              </a:spcBef>
              <a:defRPr sz="1200">
                <a:solidFill>
                  <a:schemeClr val="tx1"/>
                </a:solidFill>
                <a:latin typeface="Arial" pitchFamily="34" charset="0"/>
              </a:defRPr>
            </a:lvl2pPr>
            <a:lvl3pPr marL="1143000" indent="-228600" defTabSz="931863" eaLnBrk="0" hangingPunct="0">
              <a:spcBef>
                <a:spcPct val="30000"/>
              </a:spcBef>
              <a:defRPr sz="1200">
                <a:solidFill>
                  <a:schemeClr val="tx1"/>
                </a:solidFill>
                <a:latin typeface="Arial" pitchFamily="34" charset="0"/>
              </a:defRPr>
            </a:lvl3pPr>
            <a:lvl4pPr marL="1600200" indent="-228600" defTabSz="931863" eaLnBrk="0" hangingPunct="0">
              <a:spcBef>
                <a:spcPct val="30000"/>
              </a:spcBef>
              <a:defRPr sz="1200">
                <a:solidFill>
                  <a:schemeClr val="tx1"/>
                </a:solidFill>
                <a:latin typeface="Arial" pitchFamily="34" charset="0"/>
              </a:defRPr>
            </a:lvl4pPr>
            <a:lvl5pPr marL="2057400" indent="-228600" defTabSz="931863" eaLnBrk="0" hangingPunct="0">
              <a:spcBef>
                <a:spcPct val="30000"/>
              </a:spcBef>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DD946203-2FB3-482F-BD16-350B5EB6F592}" type="slidenum">
              <a:rPr lang="en-US" altLang="en-US">
                <a:solidFill>
                  <a:srgbClr val="000000"/>
                </a:solidFill>
                <a:ea typeface="ヒラギノ角ゴ Pro W3"/>
                <a:cs typeface="ヒラギノ角ゴ Pro W3"/>
                <a:sym typeface="Arial" pitchFamily="34" charset="0"/>
              </a:rPr>
              <a:pPr algn="r" eaLnBrk="1" hangingPunct="1">
                <a:spcBef>
                  <a:spcPct val="0"/>
                </a:spcBef>
              </a:pPr>
              <a:t>9</a:t>
            </a:fld>
            <a:endParaRPr lang="en-US" altLang="en-US" dirty="0">
              <a:solidFill>
                <a:srgbClr val="000000"/>
              </a:solidFill>
              <a:ea typeface="ヒラギノ角ゴ Pro W3"/>
              <a:cs typeface="ヒラギノ角ゴ Pro W3"/>
              <a:sym typeface="Arial" pitchFamily="34" charset="0"/>
            </a:endParaRPr>
          </a:p>
        </p:txBody>
      </p:sp>
      <p:sp>
        <p:nvSpPr>
          <p:cNvPr id="139268" name="Rectangle 1"/>
          <p:cNvSpPr>
            <a:spLocks noGrp="1" noRot="1" noChangeAspect="1" noChangeArrowheads="1" noTextEdit="1"/>
          </p:cNvSpPr>
          <p:nvPr>
            <p:ph type="sldImg"/>
          </p:nvPr>
        </p:nvSpPr>
        <p:spPr>
          <a:xfrm>
            <a:off x="1181100" y="696913"/>
            <a:ext cx="4648200" cy="3486150"/>
          </a:xfrm>
          <a:ln/>
        </p:spPr>
      </p:sp>
      <p:sp>
        <p:nvSpPr>
          <p:cNvPr id="139269" name="Rectangle 2"/>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endParaRPr lang="en-US" altLang="en-US" dirty="0" smtClean="0">
              <a:solidFill>
                <a:srgbClr val="000000"/>
              </a:solidFill>
              <a:latin typeface="Tahoma" pitchFamily="34" charset="0"/>
              <a:cs typeface="Arial" pitchFamily="34" charset="0"/>
              <a:sym typeface="Arial" pitchFamily="34" charset="0"/>
            </a:endParaRPr>
          </a:p>
        </p:txBody>
      </p:sp>
    </p:spTree>
    <p:extLst>
      <p:ext uri="{BB962C8B-B14F-4D97-AF65-F5344CB8AC3E}">
        <p14:creationId xmlns:p14="http://schemas.microsoft.com/office/powerpoint/2010/main" val="12641078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5867400" y="2057400"/>
            <a:ext cx="1295400" cy="1828800"/>
          </a:xfrm>
          <a:prstGeom prst="rect">
            <a:avLst/>
          </a:prstGeom>
          <a:solidFill>
            <a:srgbClr val="EFAA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eaLnBrk="1" hangingPunct="1">
              <a:defRPr/>
            </a:pPr>
            <a:endParaRPr lang="en-US" altLang="en-US" dirty="0" smtClean="0"/>
          </a:p>
        </p:txBody>
      </p:sp>
      <p:sp>
        <p:nvSpPr>
          <p:cNvPr id="4" name="Rectangle 3"/>
          <p:cNvSpPr>
            <a:spLocks noChangeArrowheads="1"/>
          </p:cNvSpPr>
          <p:nvPr/>
        </p:nvSpPr>
        <p:spPr bwMode="auto">
          <a:xfrm>
            <a:off x="152400" y="152400"/>
            <a:ext cx="3733800" cy="3733800"/>
          </a:xfrm>
          <a:prstGeom prst="rect">
            <a:avLst/>
          </a:prstGeom>
          <a:solidFill>
            <a:srgbClr val="00396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eaLnBrk="1" hangingPunct="1">
              <a:defRPr/>
            </a:pPr>
            <a:endParaRPr lang="en-US" altLang="en-US" dirty="0" smtClean="0"/>
          </a:p>
        </p:txBody>
      </p:sp>
      <p:sp>
        <p:nvSpPr>
          <p:cNvPr id="5" name="Rectangle 4"/>
          <p:cNvSpPr>
            <a:spLocks noChangeArrowheads="1"/>
          </p:cNvSpPr>
          <p:nvPr userDrawn="1"/>
        </p:nvSpPr>
        <p:spPr bwMode="auto">
          <a:xfrm>
            <a:off x="3962400" y="152400"/>
            <a:ext cx="1828800" cy="1828800"/>
          </a:xfrm>
          <a:prstGeom prst="rect">
            <a:avLst/>
          </a:prstGeom>
          <a:solidFill>
            <a:srgbClr val="7A1A5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eaLnBrk="1" hangingPunct="1">
              <a:defRPr/>
            </a:pPr>
            <a:endParaRPr lang="en-US" altLang="en-US" dirty="0" smtClean="0"/>
          </a:p>
        </p:txBody>
      </p:sp>
      <p:sp>
        <p:nvSpPr>
          <p:cNvPr id="6" name="Rectangle 5"/>
          <p:cNvSpPr>
            <a:spLocks noChangeArrowheads="1"/>
          </p:cNvSpPr>
          <p:nvPr userDrawn="1"/>
        </p:nvSpPr>
        <p:spPr bwMode="auto">
          <a:xfrm>
            <a:off x="3962400" y="2057400"/>
            <a:ext cx="1828800" cy="1828800"/>
          </a:xfrm>
          <a:prstGeom prst="rect">
            <a:avLst/>
          </a:prstGeom>
          <a:solidFill>
            <a:srgbClr val="00396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eaLnBrk="1" hangingPunct="1">
              <a:defRPr/>
            </a:pPr>
            <a:endParaRPr lang="en-US" altLang="en-US" dirty="0" smtClean="0"/>
          </a:p>
        </p:txBody>
      </p:sp>
      <p:pic>
        <p:nvPicPr>
          <p:cNvPr id="7" name="Picture 9" descr="NSSE_CMYK.t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4572000"/>
            <a:ext cx="2925763"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userDrawn="1"/>
        </p:nvSpPr>
        <p:spPr bwMode="auto">
          <a:xfrm>
            <a:off x="0" y="6629400"/>
            <a:ext cx="9144000" cy="228600"/>
          </a:xfrm>
          <a:prstGeom prst="rect">
            <a:avLst/>
          </a:prstGeom>
          <a:solidFill>
            <a:srgbClr val="7A1A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defRPr/>
            </a:pPr>
            <a:r>
              <a:rPr lang="en-US" altLang="en-US" sz="4800" dirty="0" smtClean="0">
                <a:solidFill>
                  <a:srgbClr val="FFF5B5"/>
                </a:solidFill>
                <a:latin typeface="Tahoma" pitchFamily="34" charset="0"/>
              </a:rPr>
              <a:t/>
            </a:r>
            <a:br>
              <a:rPr lang="en-US" altLang="en-US" sz="4800" dirty="0" smtClean="0">
                <a:solidFill>
                  <a:srgbClr val="FFF5B5"/>
                </a:solidFill>
                <a:latin typeface="Tahoma" pitchFamily="34" charset="0"/>
              </a:rPr>
            </a:br>
            <a:endParaRPr lang="en-US" altLang="en-US" sz="4800" dirty="0" smtClean="0">
              <a:solidFill>
                <a:srgbClr val="FFF5B5"/>
              </a:solidFill>
              <a:latin typeface="Tahoma" pitchFamily="34" charset="0"/>
            </a:endParaRPr>
          </a:p>
        </p:txBody>
      </p:sp>
      <p:sp>
        <p:nvSpPr>
          <p:cNvPr id="23" name="Subtitle 2"/>
          <p:cNvSpPr>
            <a:spLocks noGrp="1"/>
          </p:cNvSpPr>
          <p:nvPr>
            <p:ph type="subTitle" idx="1"/>
          </p:nvPr>
        </p:nvSpPr>
        <p:spPr>
          <a:xfrm>
            <a:off x="4267200" y="4267200"/>
            <a:ext cx="4533900" cy="1981200"/>
          </a:xfrm>
        </p:spPr>
        <p:txBody>
          <a:bodyPr>
            <a:normAutofit/>
          </a:bodyPr>
          <a:lstStyle>
            <a:lvl1pPr marL="0" indent="0" algn="ctr">
              <a:buNone/>
              <a:defRPr sz="2400" b="0">
                <a:solidFill>
                  <a:srgbClr val="7A1A57"/>
                </a:solidFill>
              </a:defRPr>
            </a:lvl1pPr>
            <a:lvl2pPr marL="457196" indent="0" algn="ctr">
              <a:buNone/>
              <a:defRPr>
                <a:solidFill>
                  <a:schemeClr val="tx1">
                    <a:tint val="75000"/>
                  </a:schemeClr>
                </a:solidFill>
              </a:defRPr>
            </a:lvl2pPr>
            <a:lvl3pPr marL="914391" indent="0" algn="ctr">
              <a:buNone/>
              <a:defRPr>
                <a:solidFill>
                  <a:schemeClr val="tx1">
                    <a:tint val="75000"/>
                  </a:schemeClr>
                </a:solidFill>
              </a:defRPr>
            </a:lvl3pPr>
            <a:lvl4pPr marL="1371587" indent="0" algn="ctr">
              <a:buNone/>
              <a:defRPr>
                <a:solidFill>
                  <a:schemeClr val="tx1">
                    <a:tint val="75000"/>
                  </a:schemeClr>
                </a:solidFill>
              </a:defRPr>
            </a:lvl4pPr>
            <a:lvl5pPr marL="1828782" indent="0" algn="ctr">
              <a:buNone/>
              <a:defRPr>
                <a:solidFill>
                  <a:schemeClr val="tx1">
                    <a:tint val="75000"/>
                  </a:schemeClr>
                </a:solidFill>
              </a:defRPr>
            </a:lvl5pPr>
            <a:lvl6pPr marL="2285978" indent="0" algn="ctr">
              <a:buNone/>
              <a:defRPr>
                <a:solidFill>
                  <a:schemeClr val="tx1">
                    <a:tint val="75000"/>
                  </a:schemeClr>
                </a:solidFill>
              </a:defRPr>
            </a:lvl6pPr>
            <a:lvl7pPr marL="2743173" indent="0" algn="ctr">
              <a:buNone/>
              <a:defRPr>
                <a:solidFill>
                  <a:schemeClr val="tx1">
                    <a:tint val="75000"/>
                  </a:schemeClr>
                </a:solidFill>
              </a:defRPr>
            </a:lvl7pPr>
            <a:lvl8pPr marL="3200368" indent="0" algn="ctr">
              <a:buNone/>
              <a:defRPr>
                <a:solidFill>
                  <a:schemeClr val="tx1">
                    <a:tint val="75000"/>
                  </a:schemeClr>
                </a:solidFill>
              </a:defRPr>
            </a:lvl8pPr>
            <a:lvl9pPr marL="3657563" indent="0" algn="ctr">
              <a:buNone/>
              <a:defRPr>
                <a:solidFill>
                  <a:schemeClr val="tx1">
                    <a:tint val="75000"/>
                  </a:schemeClr>
                </a:solidFill>
              </a:defRPr>
            </a:lvl9pPr>
          </a:lstStyle>
          <a:p>
            <a:r>
              <a:rPr lang="en-US" dirty="0" smtClean="0"/>
              <a:t>Click to edit Master subtitle style</a:t>
            </a:r>
            <a:endParaRPr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31530" y="2190750"/>
            <a:ext cx="1690539" cy="1562100"/>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l="7334" r="-6770"/>
          <a:stretch/>
        </p:blipFill>
        <p:spPr>
          <a:xfrm>
            <a:off x="5867400" y="152400"/>
            <a:ext cx="3357722" cy="1828800"/>
          </a:xfrm>
          <a:prstGeom prst="rect">
            <a:avLst/>
          </a:prstGeom>
        </p:spPr>
      </p:pic>
      <p:pic>
        <p:nvPicPr>
          <p:cNvPr id="15" name="Picture 14"/>
          <p:cNvPicPr>
            <a:picLocks noChangeAspect="1"/>
          </p:cNvPicPr>
          <p:nvPr userDrawn="1"/>
        </p:nvPicPr>
        <p:blipFill rotWithShape="1">
          <a:blip r:embed="rId5" cstate="print">
            <a:extLst>
              <a:ext uri="{28A0092B-C50C-407E-A947-70E740481C1C}">
                <a14:useLocalDpi xmlns:a14="http://schemas.microsoft.com/office/drawing/2010/main" val="0"/>
              </a:ext>
            </a:extLst>
          </a:blip>
          <a:srcRect l="13472" r="17902"/>
          <a:stretch/>
        </p:blipFill>
        <p:spPr>
          <a:xfrm>
            <a:off x="7239000" y="2044700"/>
            <a:ext cx="1752600" cy="1841500"/>
          </a:xfrm>
          <a:prstGeom prst="rect">
            <a:avLst/>
          </a:prstGeom>
        </p:spPr>
      </p:pic>
    </p:spTree>
    <p:extLst>
      <p:ext uri="{BB962C8B-B14F-4D97-AF65-F5344CB8AC3E}">
        <p14:creationId xmlns:p14="http://schemas.microsoft.com/office/powerpoint/2010/main" val="26060323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990600"/>
          </a:xfrm>
        </p:spPr>
        <p:txBody>
          <a:bodyPr/>
          <a:lstStyle>
            <a:lvl1pPr>
              <a:defRPr sz="3600">
                <a:solidFill>
                  <a:srgbClr val="002D62"/>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228600" y="1524000"/>
            <a:ext cx="4229100" cy="5181600"/>
          </a:xfrm>
        </p:spPr>
        <p:txBody>
          <a:bodyPr/>
          <a:lstStyle>
            <a:lvl1pPr marL="0" indent="0">
              <a:buClr>
                <a:srgbClr val="002D62"/>
              </a:buClr>
              <a:buNone/>
              <a:defRPr sz="2400" b="1">
                <a:solidFill>
                  <a:srgbClr val="002D62"/>
                </a:solidFill>
                <a:latin typeface="Arial" panose="020B0604020202020204" pitchFamily="34" charset="0"/>
                <a:cs typeface="Arial" panose="020B0604020202020204" pitchFamily="34" charset="0"/>
              </a:defRPr>
            </a:lvl1pPr>
            <a:lvl2pPr marL="400050" indent="-285750">
              <a:buClr>
                <a:srgbClr val="7A1A57"/>
              </a:buClr>
              <a:defRPr sz="2400">
                <a:solidFill>
                  <a:srgbClr val="7A1A57"/>
                </a:solidFill>
                <a:latin typeface="Arial" panose="020B0604020202020204" pitchFamily="34" charset="0"/>
                <a:cs typeface="Arial" panose="020B0604020202020204" pitchFamily="34" charset="0"/>
              </a:defRPr>
            </a:lvl2pPr>
            <a:lvl3pPr marL="685800" indent="-228600">
              <a:buClr>
                <a:srgbClr val="417FDD"/>
              </a:buClr>
              <a:defRPr sz="2400">
                <a:solidFill>
                  <a:srgbClr val="417FDD"/>
                </a:solidFill>
                <a:latin typeface="Arial" panose="020B0604020202020204" pitchFamily="34" charset="0"/>
                <a:cs typeface="Arial" panose="020B0604020202020204" pitchFamily="34" charset="0"/>
              </a:defRPr>
            </a:lvl3pPr>
            <a:lvl4pPr marL="1085850" indent="-228600">
              <a:defRPr sz="2400">
                <a:solidFill>
                  <a:schemeClr val="tx1"/>
                </a:solidFill>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10100" y="1524000"/>
            <a:ext cx="4229100" cy="5181600"/>
          </a:xfrm>
        </p:spPr>
        <p:txBody>
          <a:bodyPr/>
          <a:lstStyle>
            <a:lvl1pPr marL="0" indent="0">
              <a:buClr>
                <a:srgbClr val="002D62"/>
              </a:buClr>
              <a:buNone/>
              <a:defRPr sz="2400" b="1">
                <a:solidFill>
                  <a:srgbClr val="002D62"/>
                </a:solidFill>
                <a:latin typeface="Arial" panose="020B0604020202020204" pitchFamily="34" charset="0"/>
                <a:cs typeface="Arial" panose="020B0604020202020204" pitchFamily="34" charset="0"/>
              </a:defRPr>
            </a:lvl1pPr>
            <a:lvl2pPr marL="457200" indent="-285750">
              <a:buClr>
                <a:srgbClr val="7A1A57"/>
              </a:buClr>
              <a:tabLst/>
              <a:defRPr lang="en-US" sz="2400" dirty="0" smtClean="0">
                <a:solidFill>
                  <a:srgbClr val="7A1A57"/>
                </a:solidFill>
                <a:latin typeface="Arial" panose="020B0604020202020204" pitchFamily="34" charset="0"/>
                <a:ea typeface="+mn-ea"/>
                <a:cs typeface="Arial" panose="020B0604020202020204" pitchFamily="34" charset="0"/>
              </a:defRPr>
            </a:lvl2pPr>
            <a:lvl3pPr marL="857250" indent="-228600">
              <a:buClr>
                <a:srgbClr val="417FDD"/>
              </a:buClr>
              <a:defRPr sz="2400">
                <a:solidFill>
                  <a:srgbClr val="417FDD"/>
                </a:solidFill>
                <a:latin typeface="Arial" panose="020B0604020202020204" pitchFamily="34" charset="0"/>
                <a:cs typeface="Arial" panose="020B0604020202020204" pitchFamily="34" charset="0"/>
              </a:defRPr>
            </a:lvl3pPr>
            <a:lvl4pPr marL="1200150" indent="-228600">
              <a:defRPr sz="2400">
                <a:solidFill>
                  <a:schemeClr val="tx1"/>
                </a:solidFill>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1295400"/>
            <a:ext cx="9144000" cy="76200"/>
          </a:xfrm>
          <a:prstGeom prst="rect">
            <a:avLst/>
          </a:prstGeom>
          <a:solidFill>
            <a:srgbClr val="002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836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FSSE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990600"/>
          </a:xfrm>
        </p:spPr>
        <p:txBody>
          <a:bodyPr/>
          <a:lstStyle>
            <a:lvl1pPr>
              <a:defRPr sz="3600">
                <a:solidFill>
                  <a:srgbClr val="002D62"/>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228600" y="1524000"/>
            <a:ext cx="4229100" cy="4494213"/>
          </a:xfrm>
        </p:spPr>
        <p:txBody>
          <a:bodyPr/>
          <a:lstStyle>
            <a:lvl1pPr marL="0" indent="0">
              <a:buClr>
                <a:srgbClr val="002D62"/>
              </a:buClr>
              <a:buNone/>
              <a:defRPr sz="2400" b="1">
                <a:solidFill>
                  <a:srgbClr val="002D62"/>
                </a:solidFill>
                <a:latin typeface="Arial" panose="020B0604020202020204" pitchFamily="34" charset="0"/>
                <a:cs typeface="Arial" panose="020B0604020202020204" pitchFamily="34" charset="0"/>
              </a:defRPr>
            </a:lvl1pPr>
            <a:lvl2pPr marL="400050" indent="-285750">
              <a:buClr>
                <a:srgbClr val="7A1A57"/>
              </a:buClr>
              <a:defRPr sz="2400">
                <a:solidFill>
                  <a:srgbClr val="7A1A57"/>
                </a:solidFill>
                <a:latin typeface="Arial" panose="020B0604020202020204" pitchFamily="34" charset="0"/>
                <a:cs typeface="Arial" panose="020B0604020202020204" pitchFamily="34" charset="0"/>
              </a:defRPr>
            </a:lvl2pPr>
            <a:lvl3pPr marL="685800" indent="-228600">
              <a:buClr>
                <a:srgbClr val="417FDD"/>
              </a:buClr>
              <a:defRPr sz="2400">
                <a:solidFill>
                  <a:srgbClr val="417FDD"/>
                </a:solidFill>
                <a:latin typeface="Arial" panose="020B0604020202020204" pitchFamily="34" charset="0"/>
                <a:cs typeface="Arial" panose="020B0604020202020204" pitchFamily="34" charset="0"/>
              </a:defRPr>
            </a:lvl3pPr>
            <a:lvl4pPr marL="1085850" indent="-228600">
              <a:defRPr sz="2400">
                <a:solidFill>
                  <a:schemeClr val="tx1"/>
                </a:solidFill>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10100" y="1524000"/>
            <a:ext cx="4229100" cy="4492625"/>
          </a:xfrm>
        </p:spPr>
        <p:txBody>
          <a:bodyPr/>
          <a:lstStyle>
            <a:lvl1pPr marL="0" indent="0">
              <a:buClr>
                <a:srgbClr val="002D62"/>
              </a:buClr>
              <a:buNone/>
              <a:defRPr sz="2400" b="1">
                <a:solidFill>
                  <a:srgbClr val="002D62"/>
                </a:solidFill>
                <a:latin typeface="Arial" panose="020B0604020202020204" pitchFamily="34" charset="0"/>
                <a:cs typeface="Arial" panose="020B0604020202020204" pitchFamily="34" charset="0"/>
              </a:defRPr>
            </a:lvl1pPr>
            <a:lvl2pPr marL="457200" indent="-285750">
              <a:buClr>
                <a:srgbClr val="7A1A57"/>
              </a:buClr>
              <a:tabLst/>
              <a:defRPr lang="en-US" sz="2400" dirty="0" smtClean="0">
                <a:solidFill>
                  <a:srgbClr val="7A1A57"/>
                </a:solidFill>
                <a:latin typeface="Arial" panose="020B0604020202020204" pitchFamily="34" charset="0"/>
                <a:ea typeface="+mn-ea"/>
                <a:cs typeface="Arial" panose="020B0604020202020204" pitchFamily="34" charset="0"/>
              </a:defRPr>
            </a:lvl2pPr>
            <a:lvl3pPr marL="857250" indent="-228600">
              <a:buClr>
                <a:srgbClr val="417FDD"/>
              </a:buClr>
              <a:defRPr sz="2400">
                <a:solidFill>
                  <a:srgbClr val="417FDD"/>
                </a:solidFill>
                <a:latin typeface="Arial" panose="020B0604020202020204" pitchFamily="34" charset="0"/>
                <a:cs typeface="Arial" panose="020B0604020202020204" pitchFamily="34" charset="0"/>
              </a:defRPr>
            </a:lvl3pPr>
            <a:lvl4pPr marL="1200150" indent="-228600">
              <a:defRPr sz="2400">
                <a:solidFill>
                  <a:schemeClr val="tx1"/>
                </a:solidFill>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1295400"/>
            <a:ext cx="9144000" cy="76200"/>
          </a:xfrm>
          <a:prstGeom prst="rect">
            <a:avLst/>
          </a:prstGeom>
          <a:solidFill>
            <a:srgbClr val="7A1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9800"/>
            <a:ext cx="13985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71600" y="6019800"/>
            <a:ext cx="18192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15338"/>
          <a:stretch>
            <a:fillRect/>
          </a:stretch>
        </p:blipFill>
        <p:spPr bwMode="auto">
          <a:xfrm>
            <a:off x="7964488" y="6019800"/>
            <a:ext cx="117951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r="28796"/>
          <a:stretch>
            <a:fillRect/>
          </a:stretch>
        </p:blipFill>
        <p:spPr bwMode="auto">
          <a:xfrm>
            <a:off x="3200400" y="6019800"/>
            <a:ext cx="129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l="4189"/>
          <a:stretch>
            <a:fillRect/>
          </a:stretch>
        </p:blipFill>
        <p:spPr bwMode="auto">
          <a:xfrm>
            <a:off x="4495800" y="6019800"/>
            <a:ext cx="17430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172200" y="6019800"/>
            <a:ext cx="1819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2380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BCSSE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990600"/>
          </a:xfrm>
        </p:spPr>
        <p:txBody>
          <a:bodyPr/>
          <a:lstStyle>
            <a:lvl1pPr>
              <a:defRPr sz="3600">
                <a:solidFill>
                  <a:srgbClr val="002D62"/>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228600" y="1524000"/>
            <a:ext cx="4229100" cy="5181600"/>
          </a:xfrm>
        </p:spPr>
        <p:txBody>
          <a:bodyPr/>
          <a:lstStyle>
            <a:lvl1pPr marL="0" indent="0">
              <a:buClr>
                <a:srgbClr val="002D62"/>
              </a:buClr>
              <a:buNone/>
              <a:defRPr sz="2400" b="1">
                <a:solidFill>
                  <a:srgbClr val="002D62"/>
                </a:solidFill>
                <a:latin typeface="Arial" panose="020B0604020202020204" pitchFamily="34" charset="0"/>
                <a:cs typeface="Arial" panose="020B0604020202020204" pitchFamily="34" charset="0"/>
              </a:defRPr>
            </a:lvl1pPr>
            <a:lvl2pPr marL="400050" indent="-285750">
              <a:buClr>
                <a:srgbClr val="7A1A57"/>
              </a:buClr>
              <a:defRPr sz="2400">
                <a:solidFill>
                  <a:srgbClr val="7A1A57"/>
                </a:solidFill>
                <a:latin typeface="Arial" panose="020B0604020202020204" pitchFamily="34" charset="0"/>
                <a:cs typeface="Arial" panose="020B0604020202020204" pitchFamily="34" charset="0"/>
              </a:defRPr>
            </a:lvl2pPr>
            <a:lvl3pPr marL="685800" indent="-228600">
              <a:buClr>
                <a:srgbClr val="417FDD"/>
              </a:buClr>
              <a:defRPr sz="2400">
                <a:solidFill>
                  <a:srgbClr val="417FDD"/>
                </a:solidFill>
                <a:latin typeface="Arial" panose="020B0604020202020204" pitchFamily="34" charset="0"/>
                <a:cs typeface="Arial" panose="020B0604020202020204" pitchFamily="34" charset="0"/>
              </a:defRPr>
            </a:lvl3pPr>
            <a:lvl4pPr marL="1085850" indent="-228600">
              <a:defRPr sz="2400">
                <a:solidFill>
                  <a:schemeClr val="tx1"/>
                </a:solidFill>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10100" y="1524000"/>
            <a:ext cx="4229100" cy="5181600"/>
          </a:xfrm>
        </p:spPr>
        <p:txBody>
          <a:bodyPr/>
          <a:lstStyle>
            <a:lvl1pPr marL="0" indent="0">
              <a:buClr>
                <a:srgbClr val="002D62"/>
              </a:buClr>
              <a:buNone/>
              <a:defRPr sz="2400" b="1">
                <a:solidFill>
                  <a:srgbClr val="002D62"/>
                </a:solidFill>
                <a:latin typeface="Arial" panose="020B0604020202020204" pitchFamily="34" charset="0"/>
                <a:cs typeface="Arial" panose="020B0604020202020204" pitchFamily="34" charset="0"/>
              </a:defRPr>
            </a:lvl1pPr>
            <a:lvl2pPr marL="457200" indent="-285750">
              <a:buClr>
                <a:srgbClr val="7A1A57"/>
              </a:buClr>
              <a:tabLst/>
              <a:defRPr lang="en-US" sz="2400" dirty="0" smtClean="0">
                <a:solidFill>
                  <a:srgbClr val="7A1A57"/>
                </a:solidFill>
                <a:latin typeface="Arial" panose="020B0604020202020204" pitchFamily="34" charset="0"/>
                <a:ea typeface="+mn-ea"/>
                <a:cs typeface="Arial" panose="020B0604020202020204" pitchFamily="34" charset="0"/>
              </a:defRPr>
            </a:lvl2pPr>
            <a:lvl3pPr marL="857250" indent="-228600">
              <a:buClr>
                <a:srgbClr val="417FDD"/>
              </a:buClr>
              <a:defRPr sz="2400">
                <a:solidFill>
                  <a:srgbClr val="417FDD"/>
                </a:solidFill>
                <a:latin typeface="Arial" panose="020B0604020202020204" pitchFamily="34" charset="0"/>
                <a:cs typeface="Arial" panose="020B0604020202020204" pitchFamily="34" charset="0"/>
              </a:defRPr>
            </a:lvl3pPr>
            <a:lvl4pPr marL="1200150" indent="-228600">
              <a:defRPr sz="2400">
                <a:solidFill>
                  <a:schemeClr val="tx1"/>
                </a:solidFill>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1295400"/>
            <a:ext cx="9144000" cy="76200"/>
          </a:xfrm>
          <a:prstGeom prst="rect">
            <a:avLst/>
          </a:prstGeom>
          <a:solidFill>
            <a:srgbClr val="EFA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1212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NSSE top-bottom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990600"/>
          </a:xfrm>
        </p:spPr>
        <p:txBody>
          <a:bodyPr/>
          <a:lstStyle>
            <a:lvl1pPr>
              <a:defRPr sz="3600">
                <a:solidFill>
                  <a:srgbClr val="002D62"/>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228600" y="1524000"/>
            <a:ext cx="8610600" cy="1905000"/>
          </a:xfrm>
        </p:spPr>
        <p:txBody>
          <a:bodyPr/>
          <a:lstStyle>
            <a:lvl1pPr marL="0" indent="0">
              <a:buClr>
                <a:srgbClr val="002D62"/>
              </a:buClr>
              <a:buNone/>
              <a:defRPr sz="2400" b="1">
                <a:solidFill>
                  <a:srgbClr val="002D62"/>
                </a:solidFill>
                <a:latin typeface="Arial" panose="020B0604020202020204" pitchFamily="34" charset="0"/>
                <a:cs typeface="Arial" panose="020B0604020202020204" pitchFamily="34" charset="0"/>
              </a:defRPr>
            </a:lvl1pPr>
            <a:lvl2pPr marL="400050" indent="-285750">
              <a:buClr>
                <a:srgbClr val="7A1A57"/>
              </a:buClr>
              <a:defRPr sz="2400">
                <a:solidFill>
                  <a:srgbClr val="7A1A57"/>
                </a:solidFill>
                <a:latin typeface="Arial" panose="020B0604020202020204" pitchFamily="34" charset="0"/>
                <a:cs typeface="Arial" panose="020B0604020202020204" pitchFamily="34" charset="0"/>
              </a:defRPr>
            </a:lvl2pPr>
            <a:lvl3pPr marL="685800" indent="-228600">
              <a:buClr>
                <a:srgbClr val="417FDD"/>
              </a:buClr>
              <a:defRPr sz="2400">
                <a:solidFill>
                  <a:srgbClr val="417FDD"/>
                </a:solidFill>
                <a:latin typeface="Arial" panose="020B0604020202020204" pitchFamily="34" charset="0"/>
                <a:cs typeface="Arial" panose="020B0604020202020204" pitchFamily="34" charset="0"/>
              </a:defRPr>
            </a:lvl3pPr>
            <a:lvl4pPr marL="1085850" indent="-228600">
              <a:defRPr sz="2400">
                <a:solidFill>
                  <a:schemeClr val="tx1"/>
                </a:solidFill>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28600" y="3429000"/>
            <a:ext cx="8610600" cy="3276600"/>
          </a:xfrm>
        </p:spPr>
        <p:txBody>
          <a:bodyPr/>
          <a:lstStyle>
            <a:lvl1pPr marL="0" indent="0">
              <a:buClr>
                <a:srgbClr val="002D62"/>
              </a:buClr>
              <a:buNone/>
              <a:defRPr sz="2400" b="1">
                <a:solidFill>
                  <a:srgbClr val="002D62"/>
                </a:solidFill>
                <a:latin typeface="Arial" panose="020B0604020202020204" pitchFamily="34" charset="0"/>
                <a:cs typeface="Arial" panose="020B0604020202020204" pitchFamily="34" charset="0"/>
              </a:defRPr>
            </a:lvl1pPr>
            <a:lvl2pPr marL="457200" indent="-285750">
              <a:buClr>
                <a:srgbClr val="7A1A57"/>
              </a:buClr>
              <a:tabLst/>
              <a:defRPr lang="en-US" sz="2400" dirty="0" smtClean="0">
                <a:solidFill>
                  <a:srgbClr val="7A1A57"/>
                </a:solidFill>
                <a:latin typeface="Arial" panose="020B0604020202020204" pitchFamily="34" charset="0"/>
                <a:ea typeface="+mn-ea"/>
                <a:cs typeface="Arial" panose="020B0604020202020204" pitchFamily="34" charset="0"/>
              </a:defRPr>
            </a:lvl2pPr>
            <a:lvl3pPr marL="857250" indent="-228600">
              <a:buClr>
                <a:srgbClr val="417FDD"/>
              </a:buClr>
              <a:defRPr sz="2400">
                <a:solidFill>
                  <a:srgbClr val="417FDD"/>
                </a:solidFill>
                <a:latin typeface="Arial" panose="020B0604020202020204" pitchFamily="34" charset="0"/>
                <a:cs typeface="Arial" panose="020B0604020202020204" pitchFamily="34" charset="0"/>
              </a:defRPr>
            </a:lvl3pPr>
            <a:lvl4pPr marL="1200150" indent="-228600">
              <a:defRPr sz="2400">
                <a:solidFill>
                  <a:schemeClr val="tx1"/>
                </a:solidFill>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1295400"/>
            <a:ext cx="9144000" cy="76200"/>
          </a:xfrm>
          <a:prstGeom prst="rect">
            <a:avLst/>
          </a:prstGeom>
          <a:solidFill>
            <a:srgbClr val="002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48958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BCSSE top-bottom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990600"/>
          </a:xfrm>
        </p:spPr>
        <p:txBody>
          <a:bodyPr/>
          <a:lstStyle>
            <a:lvl1pPr>
              <a:defRPr sz="3600">
                <a:solidFill>
                  <a:srgbClr val="002D62"/>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228600" y="1524000"/>
            <a:ext cx="8610600" cy="1905000"/>
          </a:xfrm>
        </p:spPr>
        <p:txBody>
          <a:bodyPr/>
          <a:lstStyle>
            <a:lvl1pPr marL="0" indent="0">
              <a:buClr>
                <a:srgbClr val="002D62"/>
              </a:buClr>
              <a:buNone/>
              <a:defRPr sz="2400" b="1">
                <a:solidFill>
                  <a:srgbClr val="002D62"/>
                </a:solidFill>
                <a:latin typeface="Arial" panose="020B0604020202020204" pitchFamily="34" charset="0"/>
                <a:cs typeface="Arial" panose="020B0604020202020204" pitchFamily="34" charset="0"/>
              </a:defRPr>
            </a:lvl1pPr>
            <a:lvl2pPr marL="400050" indent="-285750">
              <a:buClr>
                <a:srgbClr val="7A1A57"/>
              </a:buClr>
              <a:defRPr sz="2400">
                <a:solidFill>
                  <a:srgbClr val="7A1A57"/>
                </a:solidFill>
                <a:latin typeface="Arial" panose="020B0604020202020204" pitchFamily="34" charset="0"/>
                <a:cs typeface="Arial" panose="020B0604020202020204" pitchFamily="34" charset="0"/>
              </a:defRPr>
            </a:lvl2pPr>
            <a:lvl3pPr marL="685800" indent="-228600">
              <a:buClr>
                <a:srgbClr val="417FDD"/>
              </a:buClr>
              <a:defRPr sz="2400">
                <a:solidFill>
                  <a:srgbClr val="417FDD"/>
                </a:solidFill>
                <a:latin typeface="Arial" panose="020B0604020202020204" pitchFamily="34" charset="0"/>
                <a:cs typeface="Arial" panose="020B0604020202020204" pitchFamily="34" charset="0"/>
              </a:defRPr>
            </a:lvl3pPr>
            <a:lvl4pPr marL="1085850" indent="-228600">
              <a:defRPr sz="2400">
                <a:solidFill>
                  <a:schemeClr val="tx1"/>
                </a:solidFill>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28600" y="3429000"/>
            <a:ext cx="8610600" cy="3276600"/>
          </a:xfrm>
        </p:spPr>
        <p:txBody>
          <a:bodyPr/>
          <a:lstStyle>
            <a:lvl1pPr marL="0" indent="0">
              <a:buClr>
                <a:srgbClr val="002D62"/>
              </a:buClr>
              <a:buNone/>
              <a:defRPr sz="2400" b="1">
                <a:solidFill>
                  <a:srgbClr val="002D62"/>
                </a:solidFill>
                <a:latin typeface="Arial" panose="020B0604020202020204" pitchFamily="34" charset="0"/>
                <a:cs typeface="Arial" panose="020B0604020202020204" pitchFamily="34" charset="0"/>
              </a:defRPr>
            </a:lvl1pPr>
            <a:lvl2pPr marL="457200" indent="-285750">
              <a:buClr>
                <a:srgbClr val="7A1A57"/>
              </a:buClr>
              <a:tabLst/>
              <a:defRPr lang="en-US" sz="2400" dirty="0" smtClean="0">
                <a:solidFill>
                  <a:srgbClr val="7A1A57"/>
                </a:solidFill>
                <a:latin typeface="Arial" panose="020B0604020202020204" pitchFamily="34" charset="0"/>
                <a:ea typeface="+mn-ea"/>
                <a:cs typeface="Arial" panose="020B0604020202020204" pitchFamily="34" charset="0"/>
              </a:defRPr>
            </a:lvl2pPr>
            <a:lvl3pPr marL="857250" indent="-228600">
              <a:buClr>
                <a:srgbClr val="417FDD"/>
              </a:buClr>
              <a:defRPr sz="2400">
                <a:solidFill>
                  <a:srgbClr val="417FDD"/>
                </a:solidFill>
                <a:latin typeface="Arial" panose="020B0604020202020204" pitchFamily="34" charset="0"/>
                <a:cs typeface="Arial" panose="020B0604020202020204" pitchFamily="34" charset="0"/>
              </a:defRPr>
            </a:lvl3pPr>
            <a:lvl4pPr marL="1200150" indent="-228600">
              <a:defRPr sz="2400">
                <a:solidFill>
                  <a:schemeClr val="tx1"/>
                </a:solidFill>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1295400"/>
            <a:ext cx="91440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43169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FSSE top-bottom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990600"/>
          </a:xfrm>
        </p:spPr>
        <p:txBody>
          <a:bodyPr/>
          <a:lstStyle>
            <a:lvl1pPr>
              <a:defRPr sz="3600">
                <a:solidFill>
                  <a:srgbClr val="002D62"/>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228600" y="1524000"/>
            <a:ext cx="8610600" cy="1905000"/>
          </a:xfrm>
        </p:spPr>
        <p:txBody>
          <a:bodyPr/>
          <a:lstStyle>
            <a:lvl1pPr marL="0" indent="0">
              <a:buClr>
                <a:srgbClr val="002D62"/>
              </a:buClr>
              <a:buNone/>
              <a:defRPr sz="2400" b="1">
                <a:solidFill>
                  <a:srgbClr val="002D62"/>
                </a:solidFill>
                <a:latin typeface="Arial" panose="020B0604020202020204" pitchFamily="34" charset="0"/>
                <a:cs typeface="Arial" panose="020B0604020202020204" pitchFamily="34" charset="0"/>
              </a:defRPr>
            </a:lvl1pPr>
            <a:lvl2pPr marL="400050" indent="-285750">
              <a:buClr>
                <a:srgbClr val="7A1A57"/>
              </a:buClr>
              <a:defRPr sz="2400">
                <a:solidFill>
                  <a:srgbClr val="7A1A57"/>
                </a:solidFill>
                <a:latin typeface="Arial" panose="020B0604020202020204" pitchFamily="34" charset="0"/>
                <a:cs typeface="Arial" panose="020B0604020202020204" pitchFamily="34" charset="0"/>
              </a:defRPr>
            </a:lvl2pPr>
            <a:lvl3pPr marL="685800" indent="-228600">
              <a:buClr>
                <a:srgbClr val="417FDD"/>
              </a:buClr>
              <a:defRPr sz="2400">
                <a:solidFill>
                  <a:srgbClr val="417FDD"/>
                </a:solidFill>
                <a:latin typeface="Arial" panose="020B0604020202020204" pitchFamily="34" charset="0"/>
                <a:cs typeface="Arial" panose="020B0604020202020204" pitchFamily="34" charset="0"/>
              </a:defRPr>
            </a:lvl3pPr>
            <a:lvl4pPr marL="1085850" indent="-228600">
              <a:defRPr sz="2400">
                <a:solidFill>
                  <a:schemeClr val="tx1"/>
                </a:solidFill>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28600" y="3429000"/>
            <a:ext cx="8610600" cy="3276600"/>
          </a:xfrm>
        </p:spPr>
        <p:txBody>
          <a:bodyPr/>
          <a:lstStyle>
            <a:lvl1pPr marL="0" indent="0">
              <a:buClr>
                <a:srgbClr val="002D62"/>
              </a:buClr>
              <a:buNone/>
              <a:defRPr sz="2400" b="1">
                <a:solidFill>
                  <a:srgbClr val="002D62"/>
                </a:solidFill>
                <a:latin typeface="Arial" panose="020B0604020202020204" pitchFamily="34" charset="0"/>
                <a:cs typeface="Arial" panose="020B0604020202020204" pitchFamily="34" charset="0"/>
              </a:defRPr>
            </a:lvl1pPr>
            <a:lvl2pPr marL="457200" indent="-285750">
              <a:buClr>
                <a:srgbClr val="7A1A57"/>
              </a:buClr>
              <a:tabLst/>
              <a:defRPr lang="en-US" sz="2400" dirty="0" smtClean="0">
                <a:solidFill>
                  <a:srgbClr val="7A1A57"/>
                </a:solidFill>
                <a:latin typeface="Arial" panose="020B0604020202020204" pitchFamily="34" charset="0"/>
                <a:ea typeface="+mn-ea"/>
                <a:cs typeface="Arial" panose="020B0604020202020204" pitchFamily="34" charset="0"/>
              </a:defRPr>
            </a:lvl2pPr>
            <a:lvl3pPr marL="857250" indent="-228600">
              <a:buClr>
                <a:srgbClr val="417FDD"/>
              </a:buClr>
              <a:defRPr sz="2400">
                <a:solidFill>
                  <a:srgbClr val="417FDD"/>
                </a:solidFill>
                <a:latin typeface="Arial" panose="020B0604020202020204" pitchFamily="34" charset="0"/>
                <a:cs typeface="Arial" panose="020B0604020202020204" pitchFamily="34" charset="0"/>
              </a:defRPr>
            </a:lvl3pPr>
            <a:lvl4pPr marL="1200150" indent="-228600">
              <a:defRPr sz="2400">
                <a:solidFill>
                  <a:schemeClr val="tx1"/>
                </a:solidFill>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1295400"/>
            <a:ext cx="9144000" cy="76200"/>
          </a:xfrm>
          <a:prstGeom prst="rect">
            <a:avLst/>
          </a:prstGeom>
          <a:solidFill>
            <a:srgbClr val="7A1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716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64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p:cNvSpPr txBox="1">
            <a:spLocks noChangeArrowheads="1"/>
          </p:cNvSpPr>
          <p:nvPr userDrawn="1"/>
        </p:nvSpPr>
        <p:spPr bwMode="auto">
          <a:xfrm>
            <a:off x="0" y="0"/>
            <a:ext cx="9144000" cy="1600200"/>
          </a:xfrm>
          <a:prstGeom prst="rect">
            <a:avLst/>
          </a:prstGeom>
          <a:solidFill>
            <a:srgbClr val="002D62"/>
          </a:solidFill>
          <a:ln>
            <a:noFill/>
          </a:ln>
          <a:extLst/>
        </p:spPr>
        <p:txBody>
          <a:bodyPr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defRPr/>
            </a:pPr>
            <a:r>
              <a:rPr lang="en-US" altLang="en-US" sz="4800" dirty="0" smtClean="0">
                <a:solidFill>
                  <a:srgbClr val="FFF5B5"/>
                </a:solidFill>
                <a:latin typeface="Tahoma" pitchFamily="34" charset="0"/>
              </a:rPr>
              <a:t/>
            </a:r>
            <a:br>
              <a:rPr lang="en-US" altLang="en-US" sz="4800" dirty="0" smtClean="0">
                <a:solidFill>
                  <a:srgbClr val="FFF5B5"/>
                </a:solidFill>
                <a:latin typeface="Tahoma" pitchFamily="34" charset="0"/>
              </a:rPr>
            </a:br>
            <a:endParaRPr lang="en-US" altLang="en-US" sz="4800" dirty="0" smtClean="0">
              <a:solidFill>
                <a:srgbClr val="FFF5B5"/>
              </a:solidFill>
              <a:latin typeface="Tahoma" pitchFamily="34" charset="0"/>
            </a:endParaRPr>
          </a:p>
        </p:txBody>
      </p:sp>
      <p:sp>
        <p:nvSpPr>
          <p:cNvPr id="4" name="Rectangle 2"/>
          <p:cNvSpPr txBox="1">
            <a:spLocks noChangeArrowheads="1"/>
          </p:cNvSpPr>
          <p:nvPr userDrawn="1"/>
        </p:nvSpPr>
        <p:spPr bwMode="auto">
          <a:xfrm>
            <a:off x="0" y="6629400"/>
            <a:ext cx="9144000" cy="228600"/>
          </a:xfrm>
          <a:prstGeom prst="rect">
            <a:avLst/>
          </a:prstGeom>
          <a:solidFill>
            <a:srgbClr val="7A1A57"/>
          </a:solidFill>
          <a:ln>
            <a:noFill/>
          </a:ln>
          <a:extLst/>
        </p:spPr>
        <p:txBody>
          <a:bodyPr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defRPr/>
            </a:pPr>
            <a:r>
              <a:rPr lang="en-US" altLang="en-US" sz="4800" dirty="0" smtClean="0">
                <a:solidFill>
                  <a:srgbClr val="FFF5B5"/>
                </a:solidFill>
                <a:latin typeface="Tahoma" pitchFamily="34" charset="0"/>
              </a:rPr>
              <a:t/>
            </a:r>
            <a:br>
              <a:rPr lang="en-US" altLang="en-US" sz="4800" dirty="0" smtClean="0">
                <a:solidFill>
                  <a:srgbClr val="FFF5B5"/>
                </a:solidFill>
                <a:latin typeface="Tahoma" pitchFamily="34" charset="0"/>
              </a:rPr>
            </a:br>
            <a:endParaRPr lang="en-US" altLang="en-US" sz="4800" dirty="0" smtClean="0">
              <a:solidFill>
                <a:srgbClr val="FFF5B5"/>
              </a:solidFill>
              <a:latin typeface="Tahoma" pitchFamily="34" charset="0"/>
            </a:endParaRPr>
          </a:p>
        </p:txBody>
      </p:sp>
      <p:sp>
        <p:nvSpPr>
          <p:cNvPr id="2" name="Title 1"/>
          <p:cNvSpPr>
            <a:spLocks noGrp="1"/>
          </p:cNvSpPr>
          <p:nvPr>
            <p:ph type="title"/>
          </p:nvPr>
        </p:nvSpPr>
        <p:spPr>
          <a:xfrm>
            <a:off x="685800" y="2514600"/>
            <a:ext cx="7772400" cy="1362075"/>
          </a:xfrm>
        </p:spPr>
        <p:txBody>
          <a:bodyPr anchor="t"/>
          <a:lstStyle>
            <a:lvl1pPr algn="l">
              <a:defRPr sz="4000" b="1" cap="all">
                <a:solidFill>
                  <a:srgbClr val="002D62"/>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96924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8D912197-4C6E-4C8E-9819-198A4995AF64}" type="slidenum">
              <a:rPr lang="en-US" smtClean="0"/>
              <a:pPr>
                <a:defRPr/>
              </a:pPr>
              <a:t>‹#›</a:t>
            </a:fld>
            <a:endParaRPr lang="en-US" dirty="0"/>
          </a:p>
        </p:txBody>
      </p:sp>
      <p:pic>
        <p:nvPicPr>
          <p:cNvPr id="4"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715000"/>
            <a:ext cx="13985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71600" y="5715000"/>
            <a:ext cx="18192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15338"/>
          <a:stretch>
            <a:fillRect/>
          </a:stretch>
        </p:blipFill>
        <p:spPr bwMode="auto">
          <a:xfrm>
            <a:off x="7964488" y="5715000"/>
            <a:ext cx="117951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r="28796"/>
          <a:stretch>
            <a:fillRect/>
          </a:stretch>
        </p:blipFill>
        <p:spPr bwMode="auto">
          <a:xfrm>
            <a:off x="3200400" y="5715000"/>
            <a:ext cx="129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l="4189"/>
          <a:stretch>
            <a:fillRect/>
          </a:stretch>
        </p:blipFill>
        <p:spPr bwMode="auto">
          <a:xfrm>
            <a:off x="4495800" y="5715000"/>
            <a:ext cx="17430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172200" y="5715000"/>
            <a:ext cx="1819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txBox="1">
            <a:spLocks noChangeArrowheads="1"/>
          </p:cNvSpPr>
          <p:nvPr userDrawn="1"/>
        </p:nvSpPr>
        <p:spPr bwMode="auto">
          <a:xfrm>
            <a:off x="0" y="6629400"/>
            <a:ext cx="9144000" cy="228600"/>
          </a:xfrm>
          <a:prstGeom prst="rect">
            <a:avLst/>
          </a:prstGeom>
          <a:solidFill>
            <a:srgbClr val="7A1A57"/>
          </a:solidFill>
          <a:ln>
            <a:noFill/>
          </a:ln>
          <a:extLst/>
        </p:spPr>
        <p:txBody>
          <a:bodyPr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4800" dirty="0">
                <a:solidFill>
                  <a:srgbClr val="FFF5B5"/>
                </a:solidFill>
                <a:latin typeface="Tahoma" pitchFamily="34" charset="0"/>
              </a:rPr>
              <a:t/>
            </a:r>
            <a:br>
              <a:rPr lang="en-US" altLang="en-US" sz="4800" dirty="0">
                <a:solidFill>
                  <a:srgbClr val="FFF5B5"/>
                </a:solidFill>
                <a:latin typeface="Tahoma" pitchFamily="34" charset="0"/>
              </a:rPr>
            </a:br>
            <a:endParaRPr lang="en-US" altLang="en-US" sz="4800" dirty="0">
              <a:solidFill>
                <a:srgbClr val="FFF5B5"/>
              </a:solidFill>
              <a:latin typeface="Tahoma" pitchFamily="34" charset="0"/>
            </a:endParaRPr>
          </a:p>
        </p:txBody>
      </p:sp>
      <p:sp>
        <p:nvSpPr>
          <p:cNvPr id="13" name="Rectangle 12"/>
          <p:cNvSpPr/>
          <p:nvPr userDrawn="1"/>
        </p:nvSpPr>
        <p:spPr>
          <a:xfrm>
            <a:off x="0" y="0"/>
            <a:ext cx="9144000" cy="1676400"/>
          </a:xfrm>
          <a:prstGeom prst="rect">
            <a:avLst/>
          </a:prstGeom>
          <a:solidFill>
            <a:srgbClr val="002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14"/>
          <p:cNvSpPr>
            <a:spLocks noGrp="1"/>
          </p:cNvSpPr>
          <p:nvPr>
            <p:ph sz="quarter" idx="11" hasCustomPrompt="1"/>
          </p:nvPr>
        </p:nvSpPr>
        <p:spPr>
          <a:xfrm>
            <a:off x="1066800" y="2514600"/>
            <a:ext cx="7467600" cy="1600200"/>
          </a:xfrm>
        </p:spPr>
        <p:txBody>
          <a:bodyPr/>
          <a:lstStyle>
            <a:lvl1pPr marL="0" indent="0" algn="l">
              <a:buNone/>
              <a:defRPr sz="4000" b="1" cap="none" baseline="0">
                <a:solidFill>
                  <a:srgbClr val="002D6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659368" y="4444491"/>
            <a:ext cx="2167132" cy="890018"/>
          </a:xfrm>
          <a:prstGeom prst="rect">
            <a:avLst/>
          </a:prstGeom>
        </p:spPr>
      </p:pic>
    </p:spTree>
    <p:extLst>
      <p:ext uri="{BB962C8B-B14F-4D97-AF65-F5344CB8AC3E}">
        <p14:creationId xmlns:p14="http://schemas.microsoft.com/office/powerpoint/2010/main" val="2198667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CSSE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8D912197-4C6E-4C8E-9819-198A4995AF64}" type="slidenum">
              <a:rPr lang="en-US" smtClean="0"/>
              <a:pPr>
                <a:defRPr/>
              </a:pPr>
              <a:t>‹#›</a:t>
            </a:fld>
            <a:endParaRPr lang="en-US" dirty="0"/>
          </a:p>
        </p:txBody>
      </p:sp>
      <p:pic>
        <p:nvPicPr>
          <p:cNvPr id="4"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715000"/>
            <a:ext cx="13985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71600" y="5715000"/>
            <a:ext cx="18192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15338"/>
          <a:stretch>
            <a:fillRect/>
          </a:stretch>
        </p:blipFill>
        <p:spPr bwMode="auto">
          <a:xfrm>
            <a:off x="7964488" y="5715000"/>
            <a:ext cx="117951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r="28796"/>
          <a:stretch>
            <a:fillRect/>
          </a:stretch>
        </p:blipFill>
        <p:spPr bwMode="auto">
          <a:xfrm>
            <a:off x="3200400" y="5715000"/>
            <a:ext cx="129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l="4189"/>
          <a:stretch>
            <a:fillRect/>
          </a:stretch>
        </p:blipFill>
        <p:spPr bwMode="auto">
          <a:xfrm>
            <a:off x="4495800" y="5715000"/>
            <a:ext cx="17430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172200" y="5715000"/>
            <a:ext cx="1819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txBox="1">
            <a:spLocks noChangeArrowheads="1"/>
          </p:cNvSpPr>
          <p:nvPr userDrawn="1"/>
        </p:nvSpPr>
        <p:spPr bwMode="auto">
          <a:xfrm>
            <a:off x="0" y="6629400"/>
            <a:ext cx="9144000" cy="228600"/>
          </a:xfrm>
          <a:prstGeom prst="rect">
            <a:avLst/>
          </a:prstGeom>
          <a:solidFill>
            <a:srgbClr val="7A1A57"/>
          </a:solidFill>
          <a:ln>
            <a:noFill/>
          </a:ln>
          <a:extLst/>
        </p:spPr>
        <p:txBody>
          <a:bodyPr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4800" dirty="0">
                <a:solidFill>
                  <a:srgbClr val="FFF5B5"/>
                </a:solidFill>
                <a:latin typeface="Tahoma" pitchFamily="34" charset="0"/>
              </a:rPr>
              <a:t/>
            </a:r>
            <a:br>
              <a:rPr lang="en-US" altLang="en-US" sz="4800" dirty="0">
                <a:solidFill>
                  <a:srgbClr val="FFF5B5"/>
                </a:solidFill>
                <a:latin typeface="Tahoma" pitchFamily="34" charset="0"/>
              </a:rPr>
            </a:br>
            <a:endParaRPr lang="en-US" altLang="en-US" sz="4800" dirty="0">
              <a:solidFill>
                <a:srgbClr val="FFF5B5"/>
              </a:solidFill>
              <a:latin typeface="Tahoma" pitchFamily="34" charset="0"/>
            </a:endParaRPr>
          </a:p>
        </p:txBody>
      </p:sp>
      <p:sp>
        <p:nvSpPr>
          <p:cNvPr id="13" name="Rectangle 12"/>
          <p:cNvSpPr/>
          <p:nvPr userDrawn="1"/>
        </p:nvSpPr>
        <p:spPr>
          <a:xfrm>
            <a:off x="0" y="0"/>
            <a:ext cx="9144000" cy="1676400"/>
          </a:xfrm>
          <a:prstGeom prst="rect">
            <a:avLst/>
          </a:prstGeom>
          <a:solidFill>
            <a:srgbClr val="EFA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14"/>
          <p:cNvSpPr>
            <a:spLocks noGrp="1"/>
          </p:cNvSpPr>
          <p:nvPr>
            <p:ph sz="quarter" idx="11" hasCustomPrompt="1"/>
          </p:nvPr>
        </p:nvSpPr>
        <p:spPr>
          <a:xfrm>
            <a:off x="1066800" y="2514600"/>
            <a:ext cx="7467600" cy="1600200"/>
          </a:xfrm>
        </p:spPr>
        <p:txBody>
          <a:bodyPr/>
          <a:lstStyle>
            <a:lvl1pPr marL="0" indent="0" algn="l">
              <a:buNone/>
              <a:defRPr sz="4000" b="1" cap="none" baseline="0">
                <a:solidFill>
                  <a:srgbClr val="002D6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321547" y="4419600"/>
            <a:ext cx="2517653" cy="893066"/>
          </a:xfrm>
          <a:prstGeom prst="rect">
            <a:avLst/>
          </a:prstGeom>
        </p:spPr>
      </p:pic>
    </p:spTree>
    <p:extLst>
      <p:ext uri="{BB962C8B-B14F-4D97-AF65-F5344CB8AC3E}">
        <p14:creationId xmlns:p14="http://schemas.microsoft.com/office/powerpoint/2010/main" val="494778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SSE Section Header">
    <p:spTree>
      <p:nvGrpSpPr>
        <p:cNvPr id="1" name=""/>
        <p:cNvGrpSpPr/>
        <p:nvPr/>
      </p:nvGrpSpPr>
      <p:grpSpPr>
        <a:xfrm>
          <a:off x="0" y="0"/>
          <a:ext cx="0" cy="0"/>
          <a:chOff x="0" y="0"/>
          <a:chExt cx="0" cy="0"/>
        </a:xfrm>
      </p:grpSpPr>
      <p:sp>
        <p:nvSpPr>
          <p:cNvPr id="3" name="Rectangle 2"/>
          <p:cNvSpPr txBox="1">
            <a:spLocks noChangeArrowheads="1"/>
          </p:cNvSpPr>
          <p:nvPr userDrawn="1"/>
        </p:nvSpPr>
        <p:spPr bwMode="auto">
          <a:xfrm>
            <a:off x="0" y="0"/>
            <a:ext cx="9144000" cy="1600200"/>
          </a:xfrm>
          <a:prstGeom prst="rect">
            <a:avLst/>
          </a:prstGeom>
          <a:solidFill>
            <a:srgbClr val="7A1A57"/>
          </a:solidFill>
          <a:ln>
            <a:noFill/>
          </a:ln>
          <a:extLst/>
        </p:spPr>
        <p:txBody>
          <a:bodyPr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defRPr/>
            </a:pPr>
            <a:r>
              <a:rPr lang="en-US" altLang="en-US" sz="4800" dirty="0" smtClean="0">
                <a:solidFill>
                  <a:srgbClr val="FFF5B5"/>
                </a:solidFill>
                <a:latin typeface="Tahoma" pitchFamily="34" charset="0"/>
              </a:rPr>
              <a:t/>
            </a:r>
            <a:br>
              <a:rPr lang="en-US" altLang="en-US" sz="4800" dirty="0" smtClean="0">
                <a:solidFill>
                  <a:srgbClr val="FFF5B5"/>
                </a:solidFill>
                <a:latin typeface="Tahoma" pitchFamily="34" charset="0"/>
              </a:rPr>
            </a:br>
            <a:endParaRPr lang="en-US" altLang="en-US" sz="4800" dirty="0" smtClean="0">
              <a:solidFill>
                <a:srgbClr val="FFF5B5"/>
              </a:solidFill>
              <a:latin typeface="Tahoma" pitchFamily="34" charset="0"/>
            </a:endParaRPr>
          </a:p>
        </p:txBody>
      </p:sp>
      <p:sp>
        <p:nvSpPr>
          <p:cNvPr id="4" name="Rectangle 2"/>
          <p:cNvSpPr txBox="1">
            <a:spLocks noChangeArrowheads="1"/>
          </p:cNvSpPr>
          <p:nvPr userDrawn="1"/>
        </p:nvSpPr>
        <p:spPr bwMode="auto">
          <a:xfrm>
            <a:off x="0" y="6629400"/>
            <a:ext cx="9144000" cy="228600"/>
          </a:xfrm>
          <a:prstGeom prst="rect">
            <a:avLst/>
          </a:prstGeom>
          <a:solidFill>
            <a:srgbClr val="7A1A57"/>
          </a:solidFill>
          <a:ln>
            <a:noFill/>
          </a:ln>
          <a:extLst/>
        </p:spPr>
        <p:txBody>
          <a:bodyPr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defRPr/>
            </a:pPr>
            <a:r>
              <a:rPr lang="en-US" altLang="en-US" sz="4800" dirty="0" smtClean="0">
                <a:solidFill>
                  <a:srgbClr val="FFF5B5"/>
                </a:solidFill>
                <a:latin typeface="Tahoma" pitchFamily="34" charset="0"/>
              </a:rPr>
              <a:t/>
            </a:r>
            <a:br>
              <a:rPr lang="en-US" altLang="en-US" sz="4800" dirty="0" smtClean="0">
                <a:solidFill>
                  <a:srgbClr val="FFF5B5"/>
                </a:solidFill>
                <a:latin typeface="Tahoma" pitchFamily="34" charset="0"/>
              </a:rPr>
            </a:br>
            <a:endParaRPr lang="en-US" altLang="en-US" sz="4800" dirty="0" smtClean="0">
              <a:solidFill>
                <a:srgbClr val="FFF5B5"/>
              </a:solidFill>
              <a:latin typeface="Tahoma" pitchFamily="34" charset="0"/>
            </a:endParaRPr>
          </a:p>
        </p:txBody>
      </p:sp>
      <p:sp>
        <p:nvSpPr>
          <p:cNvPr id="2" name="Title 1"/>
          <p:cNvSpPr>
            <a:spLocks noGrp="1"/>
          </p:cNvSpPr>
          <p:nvPr>
            <p:ph type="title" hasCustomPrompt="1"/>
          </p:nvPr>
        </p:nvSpPr>
        <p:spPr>
          <a:xfrm>
            <a:off x="685800" y="2514600"/>
            <a:ext cx="7772400" cy="1362075"/>
          </a:xfrm>
        </p:spPr>
        <p:txBody>
          <a:bodyPr anchor="t"/>
          <a:lstStyle>
            <a:lvl1pPr algn="l">
              <a:defRPr sz="4000" b="1" cap="none">
                <a:solidFill>
                  <a:srgbClr val="002D62"/>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3200" y="4361495"/>
            <a:ext cx="2167132" cy="891542"/>
          </a:xfrm>
          <a:prstGeom prst="rect">
            <a:avLst/>
          </a:prstGeom>
        </p:spPr>
      </p:pic>
      <p:pic>
        <p:nvPicPr>
          <p:cNvPr id="7"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5715000"/>
            <a:ext cx="13985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371600" y="5715000"/>
            <a:ext cx="18192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r="15338"/>
          <a:stretch>
            <a:fillRect/>
          </a:stretch>
        </p:blipFill>
        <p:spPr bwMode="auto">
          <a:xfrm>
            <a:off x="7964488" y="5715000"/>
            <a:ext cx="117951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r="28796"/>
          <a:stretch>
            <a:fillRect/>
          </a:stretch>
        </p:blipFill>
        <p:spPr bwMode="auto">
          <a:xfrm>
            <a:off x="3200400" y="5715000"/>
            <a:ext cx="129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l="4189"/>
          <a:stretch>
            <a:fillRect/>
          </a:stretch>
        </p:blipFill>
        <p:spPr bwMode="auto">
          <a:xfrm>
            <a:off x="4495800" y="5715000"/>
            <a:ext cx="17430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172200" y="5715000"/>
            <a:ext cx="1819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3517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NSSE Title and Content">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371600"/>
            <a:ext cx="9144000" cy="76200"/>
          </a:xfrm>
          <a:prstGeom prst="rect">
            <a:avLst/>
          </a:prstGeom>
          <a:solidFill>
            <a:srgbClr val="002D62"/>
          </a:solidFill>
          <a:ln>
            <a:noFill/>
          </a:ln>
          <a:extLst/>
        </p:spPr>
        <p:txBody>
          <a:bodyPr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defRPr/>
            </a:pPr>
            <a:r>
              <a:rPr lang="en-US" altLang="en-US" sz="4800" dirty="0" smtClean="0">
                <a:solidFill>
                  <a:srgbClr val="FFF5B5"/>
                </a:solidFill>
                <a:latin typeface="Tahoma" pitchFamily="34" charset="0"/>
              </a:rPr>
              <a:t/>
            </a:r>
            <a:br>
              <a:rPr lang="en-US" altLang="en-US" sz="4800" dirty="0" smtClean="0">
                <a:solidFill>
                  <a:srgbClr val="FFF5B5"/>
                </a:solidFill>
                <a:latin typeface="Tahoma" pitchFamily="34" charset="0"/>
              </a:rPr>
            </a:br>
            <a:endParaRPr lang="en-US" altLang="en-US" sz="4800" dirty="0" smtClean="0">
              <a:solidFill>
                <a:srgbClr val="FFF5B5"/>
              </a:solidFill>
              <a:latin typeface="Tahoma" pitchFamily="34" charset="0"/>
            </a:endParaRPr>
          </a:p>
        </p:txBody>
      </p:sp>
      <p:sp>
        <p:nvSpPr>
          <p:cNvPr id="2" name="Title 1"/>
          <p:cNvSpPr>
            <a:spLocks noGrp="1"/>
          </p:cNvSpPr>
          <p:nvPr>
            <p:ph type="title"/>
          </p:nvPr>
        </p:nvSpPr>
        <p:spPr>
          <a:xfrm>
            <a:off x="228600" y="228600"/>
            <a:ext cx="8610600" cy="1143000"/>
          </a:xfrm>
        </p:spPr>
        <p:txBody>
          <a:bodyPr/>
          <a:lstStyle>
            <a:lvl1pPr>
              <a:defRPr sz="3600" b="1">
                <a:solidFill>
                  <a:srgbClr val="002D62"/>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600200"/>
            <a:ext cx="8610600" cy="5105400"/>
          </a:xfrm>
        </p:spPr>
        <p:txBody>
          <a:bodyPr/>
          <a:lstStyle>
            <a:lvl1pPr marL="0" indent="0">
              <a:spcAft>
                <a:spcPts val="1200"/>
              </a:spcAft>
              <a:buClr>
                <a:srgbClr val="002D62"/>
              </a:buClr>
              <a:buNone/>
              <a:defRPr sz="2400" b="1">
                <a:solidFill>
                  <a:srgbClr val="002D62"/>
                </a:solidFill>
                <a:latin typeface="Arial" panose="020B0604020202020204" pitchFamily="34" charset="0"/>
                <a:cs typeface="Arial" panose="020B0604020202020204" pitchFamily="34" charset="0"/>
              </a:defRPr>
            </a:lvl1pPr>
            <a:lvl2pPr marL="514350" indent="-285750">
              <a:spcAft>
                <a:spcPts val="600"/>
              </a:spcAft>
              <a:buClr>
                <a:srgbClr val="7A1A57"/>
              </a:buClr>
              <a:defRPr sz="2000" b="1">
                <a:solidFill>
                  <a:srgbClr val="7A1A57"/>
                </a:solidFill>
                <a:latin typeface="Arial" panose="020B0604020202020204" pitchFamily="34" charset="0"/>
                <a:cs typeface="Arial" panose="020B0604020202020204" pitchFamily="34" charset="0"/>
              </a:defRPr>
            </a:lvl2pPr>
            <a:lvl3pPr marL="800100" indent="-228600">
              <a:spcAft>
                <a:spcPts val="600"/>
              </a:spcAft>
              <a:buClr>
                <a:srgbClr val="417FDD"/>
              </a:buClr>
              <a:defRPr sz="1800">
                <a:solidFill>
                  <a:srgbClr val="417FDD"/>
                </a:solidFill>
                <a:latin typeface="Arial" panose="020B0604020202020204" pitchFamily="34" charset="0"/>
                <a:cs typeface="Arial" panose="020B0604020202020204" pitchFamily="34" charset="0"/>
              </a:defRPr>
            </a:lvl3pPr>
            <a:lvl4pPr marL="1143000" indent="-228600">
              <a:buClr>
                <a:schemeClr val="tx1"/>
              </a:buClr>
              <a:defRPr sz="1800">
                <a:solidFill>
                  <a:schemeClr val="tx1"/>
                </a:solidFill>
                <a:latin typeface="Arial" panose="020B0604020202020204" pitchFamily="34" charset="0"/>
                <a:cs typeface="Arial" panose="020B0604020202020204" pitchFamily="34" charset="0"/>
              </a:defRPr>
            </a:lvl4pPr>
            <a:lvl5pPr>
              <a:buClrTx/>
              <a:defRPr>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2646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BCSSE Title and Content">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371600"/>
            <a:ext cx="9144000" cy="76200"/>
          </a:xfrm>
          <a:prstGeom prst="rect">
            <a:avLst/>
          </a:prstGeom>
          <a:solidFill>
            <a:srgbClr val="FFC000"/>
          </a:solidFill>
          <a:ln>
            <a:noFill/>
          </a:ln>
          <a:extLst/>
        </p:spPr>
        <p:txBody>
          <a:bodyPr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defRPr/>
            </a:pPr>
            <a:r>
              <a:rPr lang="en-US" altLang="en-US" sz="4800" dirty="0" smtClean="0">
                <a:solidFill>
                  <a:srgbClr val="FFF5B5"/>
                </a:solidFill>
                <a:latin typeface="Tahoma" pitchFamily="34" charset="0"/>
              </a:rPr>
              <a:t/>
            </a:r>
            <a:br>
              <a:rPr lang="en-US" altLang="en-US" sz="4800" dirty="0" smtClean="0">
                <a:solidFill>
                  <a:srgbClr val="FFF5B5"/>
                </a:solidFill>
                <a:latin typeface="Tahoma" pitchFamily="34" charset="0"/>
              </a:rPr>
            </a:br>
            <a:endParaRPr lang="en-US" altLang="en-US" sz="4800" dirty="0" smtClean="0">
              <a:solidFill>
                <a:srgbClr val="FFF5B5"/>
              </a:solidFill>
              <a:latin typeface="Tahoma" pitchFamily="34" charset="0"/>
            </a:endParaRPr>
          </a:p>
        </p:txBody>
      </p:sp>
      <p:sp>
        <p:nvSpPr>
          <p:cNvPr id="2" name="Title 1"/>
          <p:cNvSpPr>
            <a:spLocks noGrp="1"/>
          </p:cNvSpPr>
          <p:nvPr>
            <p:ph type="title"/>
          </p:nvPr>
        </p:nvSpPr>
        <p:spPr>
          <a:xfrm>
            <a:off x="228600" y="228600"/>
            <a:ext cx="8610600" cy="1143000"/>
          </a:xfrm>
        </p:spPr>
        <p:txBody>
          <a:bodyPr/>
          <a:lstStyle>
            <a:lvl1pPr>
              <a:defRPr sz="3600" b="1">
                <a:solidFill>
                  <a:srgbClr val="002D62"/>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600200"/>
            <a:ext cx="8610600" cy="5105400"/>
          </a:xfrm>
        </p:spPr>
        <p:txBody>
          <a:bodyPr/>
          <a:lstStyle>
            <a:lvl1pPr marL="0" indent="0">
              <a:spcAft>
                <a:spcPts val="1200"/>
              </a:spcAft>
              <a:buClr>
                <a:srgbClr val="002D62"/>
              </a:buClr>
              <a:buNone/>
              <a:defRPr sz="2400" b="1">
                <a:solidFill>
                  <a:srgbClr val="002D62"/>
                </a:solidFill>
                <a:latin typeface="Arial" panose="020B0604020202020204" pitchFamily="34" charset="0"/>
                <a:cs typeface="Arial" panose="020B0604020202020204" pitchFamily="34" charset="0"/>
              </a:defRPr>
            </a:lvl1pPr>
            <a:lvl2pPr marL="514350" indent="-285750">
              <a:spcAft>
                <a:spcPts val="600"/>
              </a:spcAft>
              <a:buClr>
                <a:srgbClr val="7A1A57"/>
              </a:buClr>
              <a:defRPr sz="2000" b="1">
                <a:solidFill>
                  <a:srgbClr val="7A1A57"/>
                </a:solidFill>
                <a:latin typeface="Arial" panose="020B0604020202020204" pitchFamily="34" charset="0"/>
                <a:cs typeface="Arial" panose="020B0604020202020204" pitchFamily="34" charset="0"/>
              </a:defRPr>
            </a:lvl2pPr>
            <a:lvl3pPr marL="800100" indent="-228600">
              <a:spcAft>
                <a:spcPts val="600"/>
              </a:spcAft>
              <a:buClr>
                <a:srgbClr val="417FDD"/>
              </a:buClr>
              <a:defRPr sz="1800">
                <a:solidFill>
                  <a:srgbClr val="417FDD"/>
                </a:solidFill>
                <a:latin typeface="Arial" panose="020B0604020202020204" pitchFamily="34" charset="0"/>
                <a:cs typeface="Arial" panose="020B0604020202020204" pitchFamily="34" charset="0"/>
              </a:defRPr>
            </a:lvl3pPr>
            <a:lvl4pPr marL="1143000" indent="-228600">
              <a:buClr>
                <a:schemeClr val="tx1"/>
              </a:buClr>
              <a:defRPr sz="1800">
                <a:solidFill>
                  <a:schemeClr val="tx1"/>
                </a:solidFill>
                <a:latin typeface="Arial" panose="020B0604020202020204" pitchFamily="34" charset="0"/>
                <a:cs typeface="Arial" panose="020B0604020202020204" pitchFamily="34" charset="0"/>
              </a:defRPr>
            </a:lvl4pPr>
            <a:lvl5pPr>
              <a:buClrTx/>
              <a:defRPr>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62717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SSE Title only">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371600"/>
            <a:ext cx="9144000" cy="76200"/>
          </a:xfrm>
          <a:prstGeom prst="rect">
            <a:avLst/>
          </a:prstGeom>
          <a:solidFill>
            <a:srgbClr val="7A1A57"/>
          </a:solidFill>
          <a:ln>
            <a:noFill/>
          </a:ln>
          <a:extLst/>
        </p:spPr>
        <p:txBody>
          <a:bodyPr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defRPr/>
            </a:pPr>
            <a:r>
              <a:rPr lang="en-US" altLang="en-US" sz="4800" dirty="0" smtClean="0">
                <a:solidFill>
                  <a:srgbClr val="FFF5B5"/>
                </a:solidFill>
                <a:latin typeface="Tahoma" pitchFamily="34" charset="0"/>
              </a:rPr>
              <a:t/>
            </a:r>
            <a:br>
              <a:rPr lang="en-US" altLang="en-US" sz="4800" dirty="0" smtClean="0">
                <a:solidFill>
                  <a:srgbClr val="FFF5B5"/>
                </a:solidFill>
                <a:latin typeface="Tahoma" pitchFamily="34" charset="0"/>
              </a:rPr>
            </a:br>
            <a:endParaRPr lang="en-US" altLang="en-US" sz="4800" dirty="0" smtClean="0">
              <a:solidFill>
                <a:srgbClr val="FFF5B5"/>
              </a:solidFill>
              <a:latin typeface="Tahoma" pitchFamily="34" charset="0"/>
            </a:endParaRPr>
          </a:p>
        </p:txBody>
      </p:sp>
      <p:sp>
        <p:nvSpPr>
          <p:cNvPr id="2" name="Title 1"/>
          <p:cNvSpPr>
            <a:spLocks noGrp="1"/>
          </p:cNvSpPr>
          <p:nvPr>
            <p:ph type="title"/>
          </p:nvPr>
        </p:nvSpPr>
        <p:spPr>
          <a:xfrm>
            <a:off x="228600" y="228600"/>
            <a:ext cx="8610600" cy="1143000"/>
          </a:xfrm>
        </p:spPr>
        <p:txBody>
          <a:bodyPr/>
          <a:lstStyle>
            <a:lvl1pPr>
              <a:defRPr sz="3600" b="1">
                <a:solidFill>
                  <a:srgbClr val="002D62"/>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98447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FSSE Title and Content">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371600"/>
            <a:ext cx="9144000" cy="76200"/>
          </a:xfrm>
          <a:prstGeom prst="rect">
            <a:avLst/>
          </a:prstGeom>
          <a:solidFill>
            <a:srgbClr val="7A1A57"/>
          </a:solidFill>
          <a:ln>
            <a:noFill/>
          </a:ln>
          <a:extLst/>
        </p:spPr>
        <p:txBody>
          <a:bodyPr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defRPr/>
            </a:pPr>
            <a:r>
              <a:rPr lang="en-US" altLang="en-US" sz="4800" dirty="0" smtClean="0">
                <a:solidFill>
                  <a:srgbClr val="FFF5B5"/>
                </a:solidFill>
                <a:latin typeface="Tahoma" pitchFamily="34" charset="0"/>
              </a:rPr>
              <a:t/>
            </a:r>
            <a:br>
              <a:rPr lang="en-US" altLang="en-US" sz="4800" dirty="0" smtClean="0">
                <a:solidFill>
                  <a:srgbClr val="FFF5B5"/>
                </a:solidFill>
                <a:latin typeface="Tahoma" pitchFamily="34" charset="0"/>
              </a:rPr>
            </a:br>
            <a:endParaRPr lang="en-US" altLang="en-US" sz="4800" dirty="0" smtClean="0">
              <a:solidFill>
                <a:srgbClr val="FFF5B5"/>
              </a:solidFill>
              <a:latin typeface="Tahoma" pitchFamily="34" charset="0"/>
            </a:endParaRPr>
          </a:p>
        </p:txBody>
      </p:sp>
      <p:sp>
        <p:nvSpPr>
          <p:cNvPr id="2" name="Title 1"/>
          <p:cNvSpPr>
            <a:spLocks noGrp="1"/>
          </p:cNvSpPr>
          <p:nvPr>
            <p:ph type="title"/>
          </p:nvPr>
        </p:nvSpPr>
        <p:spPr>
          <a:xfrm>
            <a:off x="228600" y="228600"/>
            <a:ext cx="8915400" cy="1143000"/>
          </a:xfrm>
        </p:spPr>
        <p:txBody>
          <a:bodyPr/>
          <a:lstStyle>
            <a:lvl1pPr>
              <a:defRPr sz="3600" b="1">
                <a:solidFill>
                  <a:srgbClr val="002D62"/>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600200"/>
            <a:ext cx="8610600" cy="4416425"/>
          </a:xfrm>
        </p:spPr>
        <p:txBody>
          <a:bodyPr/>
          <a:lstStyle>
            <a:lvl1pPr marL="0" indent="0">
              <a:spcAft>
                <a:spcPts val="1200"/>
              </a:spcAft>
              <a:buClr>
                <a:srgbClr val="002D62"/>
              </a:buClr>
              <a:buNone/>
              <a:defRPr sz="2400" b="1">
                <a:solidFill>
                  <a:srgbClr val="002D62"/>
                </a:solidFill>
                <a:latin typeface="Arial" panose="020B0604020202020204" pitchFamily="34" charset="0"/>
                <a:cs typeface="Arial" panose="020B0604020202020204" pitchFamily="34" charset="0"/>
              </a:defRPr>
            </a:lvl1pPr>
            <a:lvl2pPr marL="514350" indent="-285750">
              <a:spcAft>
                <a:spcPts val="600"/>
              </a:spcAft>
              <a:buClr>
                <a:srgbClr val="7A1A57"/>
              </a:buClr>
              <a:defRPr sz="2000" b="1">
                <a:solidFill>
                  <a:srgbClr val="7A1A57"/>
                </a:solidFill>
                <a:latin typeface="Arial" panose="020B0604020202020204" pitchFamily="34" charset="0"/>
                <a:cs typeface="Arial" panose="020B0604020202020204" pitchFamily="34" charset="0"/>
              </a:defRPr>
            </a:lvl2pPr>
            <a:lvl3pPr marL="800100" indent="-228600">
              <a:spcAft>
                <a:spcPts val="600"/>
              </a:spcAft>
              <a:buClr>
                <a:srgbClr val="417FDD"/>
              </a:buClr>
              <a:defRPr sz="1800">
                <a:solidFill>
                  <a:srgbClr val="417FDD"/>
                </a:solidFill>
                <a:latin typeface="Arial" panose="020B0604020202020204" pitchFamily="34" charset="0"/>
                <a:cs typeface="Arial" panose="020B0604020202020204" pitchFamily="34" charset="0"/>
              </a:defRPr>
            </a:lvl3pPr>
            <a:lvl4pPr marL="1143000" indent="-228600">
              <a:buClr>
                <a:schemeClr val="tx1"/>
              </a:buClr>
              <a:defRPr sz="1800">
                <a:solidFill>
                  <a:schemeClr val="tx1"/>
                </a:solidFill>
                <a:latin typeface="Arial" panose="020B0604020202020204" pitchFamily="34" charset="0"/>
                <a:cs typeface="Arial" panose="020B0604020202020204" pitchFamily="34" charset="0"/>
              </a:defRPr>
            </a:lvl4pPr>
            <a:lvl5pPr>
              <a:buClrTx/>
              <a:defRPr>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9800"/>
            <a:ext cx="13985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71600" y="6019800"/>
            <a:ext cx="18192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15338"/>
          <a:stretch>
            <a:fillRect/>
          </a:stretch>
        </p:blipFill>
        <p:spPr bwMode="auto">
          <a:xfrm>
            <a:off x="7964488" y="6019800"/>
            <a:ext cx="117951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r="28796"/>
          <a:stretch>
            <a:fillRect/>
          </a:stretch>
        </p:blipFill>
        <p:spPr bwMode="auto">
          <a:xfrm>
            <a:off x="3200400" y="6019800"/>
            <a:ext cx="129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l="4189"/>
          <a:stretch>
            <a:fillRect/>
          </a:stretch>
        </p:blipFill>
        <p:spPr bwMode="auto">
          <a:xfrm>
            <a:off x="4495800" y="6019800"/>
            <a:ext cx="17430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172200" y="6019800"/>
            <a:ext cx="1819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5882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286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28600" y="1447800"/>
            <a:ext cx="8610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00390" name="Rectangle 6"/>
          <p:cNvSpPr>
            <a:spLocks noGrp="1" noChangeArrowheads="1"/>
          </p:cNvSpPr>
          <p:nvPr>
            <p:ph type="sldNum" sz="quarter" idx="4"/>
          </p:nvPr>
        </p:nvSpPr>
        <p:spPr bwMode="auto">
          <a:xfrm>
            <a:off x="8229600" y="6400800"/>
            <a:ext cx="609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900">
                <a:solidFill>
                  <a:srgbClr val="00315E"/>
                </a:solidFill>
                <a:latin typeface="Frutiger Linotype" pitchFamily="34" charset="0"/>
              </a:defRPr>
            </a:lvl1pPr>
          </a:lstStyle>
          <a:p>
            <a:pPr>
              <a:defRPr/>
            </a:pPr>
            <a:fld id="{8D912197-4C6E-4C8E-9819-198A4995AF6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8187" r:id="rId1"/>
    <p:sldLayoutId id="2147488159" r:id="rId2"/>
    <p:sldLayoutId id="2147488221" r:id="rId3"/>
    <p:sldLayoutId id="2147488223" r:id="rId4"/>
    <p:sldLayoutId id="2147488227" r:id="rId5"/>
    <p:sldLayoutId id="2147488160" r:id="rId6"/>
    <p:sldLayoutId id="2147488224" r:id="rId7"/>
    <p:sldLayoutId id="2147488231" r:id="rId8"/>
    <p:sldLayoutId id="2147488228" r:id="rId9"/>
    <p:sldLayoutId id="2147488162" r:id="rId10"/>
    <p:sldLayoutId id="2147488229" r:id="rId11"/>
    <p:sldLayoutId id="2147488225" r:id="rId12"/>
    <p:sldLayoutId id="2147488222" r:id="rId13"/>
    <p:sldLayoutId id="2147488226" r:id="rId14"/>
    <p:sldLayoutId id="2147488230" r:id="rId15"/>
    <p:sldLayoutId id="2147488165" r:id="rId16"/>
  </p:sldLayoutIdLst>
  <p:hf hdr="0" ftr="0" dt="0"/>
  <p:txStyles>
    <p:titleStyle>
      <a:lvl1pPr algn="l" rtl="0" eaLnBrk="0" fontAlgn="base" hangingPunct="0">
        <a:spcBef>
          <a:spcPct val="0"/>
        </a:spcBef>
        <a:spcAft>
          <a:spcPct val="0"/>
        </a:spcAft>
        <a:defRPr sz="4400" b="1" i="0" u="none">
          <a:solidFill>
            <a:srgbClr val="000066"/>
          </a:solidFill>
          <a:latin typeface="Frutiger Linotype" pitchFamily="34" charset="0"/>
          <a:ea typeface="+mj-ea"/>
          <a:cs typeface="Osaka"/>
        </a:defRPr>
      </a:lvl1pPr>
      <a:lvl2pPr algn="l" rtl="0" eaLnBrk="0" fontAlgn="base" hangingPunct="0">
        <a:spcBef>
          <a:spcPct val="0"/>
        </a:spcBef>
        <a:spcAft>
          <a:spcPct val="0"/>
        </a:spcAft>
        <a:defRPr sz="4400" b="1">
          <a:solidFill>
            <a:srgbClr val="000066"/>
          </a:solidFill>
          <a:latin typeface="Frutiger Linotype" pitchFamily="34" charset="0"/>
          <a:ea typeface="Osaka" pitchFamily="1" charset="-128"/>
          <a:cs typeface="Osaka"/>
        </a:defRPr>
      </a:lvl2pPr>
      <a:lvl3pPr algn="l" rtl="0" eaLnBrk="0" fontAlgn="base" hangingPunct="0">
        <a:spcBef>
          <a:spcPct val="0"/>
        </a:spcBef>
        <a:spcAft>
          <a:spcPct val="0"/>
        </a:spcAft>
        <a:defRPr sz="4400" b="1">
          <a:solidFill>
            <a:srgbClr val="000066"/>
          </a:solidFill>
          <a:latin typeface="Frutiger Linotype" pitchFamily="34" charset="0"/>
          <a:ea typeface="Osaka" pitchFamily="1" charset="-128"/>
          <a:cs typeface="Osaka"/>
        </a:defRPr>
      </a:lvl3pPr>
      <a:lvl4pPr algn="l" rtl="0" eaLnBrk="0" fontAlgn="base" hangingPunct="0">
        <a:spcBef>
          <a:spcPct val="0"/>
        </a:spcBef>
        <a:spcAft>
          <a:spcPct val="0"/>
        </a:spcAft>
        <a:defRPr sz="4400" b="1">
          <a:solidFill>
            <a:srgbClr val="000066"/>
          </a:solidFill>
          <a:latin typeface="Frutiger Linotype" pitchFamily="34" charset="0"/>
          <a:ea typeface="Osaka" pitchFamily="1" charset="-128"/>
          <a:cs typeface="Osaka"/>
        </a:defRPr>
      </a:lvl4pPr>
      <a:lvl5pPr algn="l" rtl="0" eaLnBrk="0" fontAlgn="base" hangingPunct="0">
        <a:spcBef>
          <a:spcPct val="0"/>
        </a:spcBef>
        <a:spcAft>
          <a:spcPct val="0"/>
        </a:spcAft>
        <a:defRPr sz="4400" b="1">
          <a:solidFill>
            <a:srgbClr val="000066"/>
          </a:solidFill>
          <a:latin typeface="Frutiger Linotype" pitchFamily="34" charset="0"/>
          <a:ea typeface="Osaka" pitchFamily="1" charset="-128"/>
          <a:cs typeface="Osaka"/>
        </a:defRPr>
      </a:lvl5pPr>
      <a:lvl6pPr marL="457200" algn="l" rtl="0" fontAlgn="base">
        <a:spcBef>
          <a:spcPct val="0"/>
        </a:spcBef>
        <a:spcAft>
          <a:spcPct val="0"/>
        </a:spcAft>
        <a:defRPr sz="4400">
          <a:solidFill>
            <a:srgbClr val="000066"/>
          </a:solidFill>
          <a:latin typeface="Tahoma" pitchFamily="34" charset="0"/>
          <a:ea typeface="Osaka" pitchFamily="1" charset="-128"/>
        </a:defRPr>
      </a:lvl6pPr>
      <a:lvl7pPr marL="914400" algn="l" rtl="0" fontAlgn="base">
        <a:spcBef>
          <a:spcPct val="0"/>
        </a:spcBef>
        <a:spcAft>
          <a:spcPct val="0"/>
        </a:spcAft>
        <a:defRPr sz="4400">
          <a:solidFill>
            <a:srgbClr val="000066"/>
          </a:solidFill>
          <a:latin typeface="Tahoma" pitchFamily="34" charset="0"/>
          <a:ea typeface="Osaka" pitchFamily="1" charset="-128"/>
        </a:defRPr>
      </a:lvl7pPr>
      <a:lvl8pPr marL="1371600" algn="l" rtl="0" fontAlgn="base">
        <a:spcBef>
          <a:spcPct val="0"/>
        </a:spcBef>
        <a:spcAft>
          <a:spcPct val="0"/>
        </a:spcAft>
        <a:defRPr sz="4400">
          <a:solidFill>
            <a:srgbClr val="000066"/>
          </a:solidFill>
          <a:latin typeface="Tahoma" pitchFamily="34" charset="0"/>
          <a:ea typeface="Osaka" pitchFamily="1" charset="-128"/>
        </a:defRPr>
      </a:lvl8pPr>
      <a:lvl9pPr marL="1828800" algn="l" rtl="0" fontAlgn="base">
        <a:spcBef>
          <a:spcPct val="0"/>
        </a:spcBef>
        <a:spcAft>
          <a:spcPct val="0"/>
        </a:spcAft>
        <a:defRPr sz="4400">
          <a:solidFill>
            <a:srgbClr val="000066"/>
          </a:solidFill>
          <a:latin typeface="Tahoma" pitchFamily="34" charset="0"/>
          <a:ea typeface="Osaka" pitchFamily="1" charset="-128"/>
        </a:defRPr>
      </a:lvl9pPr>
    </p:titleStyle>
    <p:bodyStyle>
      <a:lvl1pPr marL="342900" indent="-342900" algn="l" rtl="0" eaLnBrk="0" fontAlgn="base" hangingPunct="0">
        <a:spcBef>
          <a:spcPct val="20000"/>
        </a:spcBef>
        <a:spcAft>
          <a:spcPct val="0"/>
        </a:spcAft>
        <a:buClr>
          <a:srgbClr val="000099"/>
        </a:buClr>
        <a:buFont typeface="Wingdings" pitchFamily="2" charset="2"/>
        <a:buChar char="§"/>
        <a:defRPr sz="3000">
          <a:solidFill>
            <a:srgbClr val="000099"/>
          </a:solidFill>
          <a:latin typeface="Frutiger Linotype" pitchFamily="34" charset="0"/>
          <a:ea typeface="+mn-ea"/>
          <a:cs typeface="Osaka"/>
        </a:defRPr>
      </a:lvl1pPr>
      <a:lvl2pPr marL="742950" indent="-285750" algn="l" rtl="0" eaLnBrk="0" fontAlgn="base" hangingPunct="0">
        <a:spcBef>
          <a:spcPct val="20000"/>
        </a:spcBef>
        <a:spcAft>
          <a:spcPct val="0"/>
        </a:spcAft>
        <a:buClr>
          <a:schemeClr val="tx1"/>
        </a:buClr>
        <a:buFont typeface="Wingdings" pitchFamily="2" charset="2"/>
        <a:buChar char="§"/>
        <a:defRPr sz="2600" b="0" i="0" u="none">
          <a:solidFill>
            <a:schemeClr val="tx1"/>
          </a:solidFill>
          <a:latin typeface="Frutiger Linotype" pitchFamily="34" charset="0"/>
          <a:ea typeface="+mn-ea"/>
          <a:cs typeface="Osaka"/>
        </a:defRPr>
      </a:lvl2pPr>
      <a:lvl3pPr marL="1143000" indent="-228600" algn="l" rtl="0" eaLnBrk="0" fontAlgn="base" hangingPunct="0">
        <a:spcBef>
          <a:spcPct val="20000"/>
        </a:spcBef>
        <a:spcAft>
          <a:spcPct val="0"/>
        </a:spcAft>
        <a:buClr>
          <a:srgbClr val="740D09"/>
        </a:buClr>
        <a:buChar char="•"/>
        <a:defRPr sz="2200">
          <a:solidFill>
            <a:srgbClr val="AC150D"/>
          </a:solidFill>
          <a:latin typeface="Frutiger Linotype" pitchFamily="34" charset="0"/>
          <a:ea typeface="+mn-ea"/>
          <a:cs typeface="Osaka"/>
        </a:defRPr>
      </a:lvl3pPr>
      <a:lvl4pPr marL="1600200" indent="-228600" algn="l" rtl="0" eaLnBrk="0" fontAlgn="base" hangingPunct="0">
        <a:spcBef>
          <a:spcPct val="20000"/>
        </a:spcBef>
        <a:spcAft>
          <a:spcPct val="0"/>
        </a:spcAft>
        <a:buChar char="–"/>
        <a:defRPr sz="2000">
          <a:solidFill>
            <a:srgbClr val="000099"/>
          </a:solidFill>
          <a:latin typeface="Frutiger Linotype" pitchFamily="34" charset="0"/>
          <a:ea typeface="+mn-ea"/>
          <a:cs typeface="Osaka"/>
        </a:defRPr>
      </a:lvl4pPr>
      <a:lvl5pPr marL="2057400" indent="-228600" algn="l" rtl="0" eaLnBrk="0" fontAlgn="base" hangingPunct="0">
        <a:spcBef>
          <a:spcPct val="20000"/>
        </a:spcBef>
        <a:spcAft>
          <a:spcPct val="0"/>
        </a:spcAft>
        <a:buChar char="»"/>
        <a:defRPr sz="1400">
          <a:solidFill>
            <a:schemeClr val="tx1"/>
          </a:solidFill>
          <a:latin typeface="Frutiger Linotype" pitchFamily="34" charset="0"/>
          <a:ea typeface="+mn-ea"/>
          <a:cs typeface="Osaka"/>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2.jpeg"/><Relationship Id="rId7"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hyperlink" Target="http://nsse.indiana.edu/" TargetMode="External"/><Relationship Id="rId2" Type="http://schemas.openxmlformats.org/officeDocument/2006/relationships/notesSlide" Target="../notesSlides/notesSlide34.xml"/><Relationship Id="rId1" Type="http://schemas.openxmlformats.org/officeDocument/2006/relationships/slideLayout" Target="../slideLayouts/slideLayout10.xml"/><Relationship Id="rId4" Type="http://schemas.openxmlformats.org/officeDocument/2006/relationships/hyperlink" Target="https://www.aacu.org/leap/hips"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0" descr="WNE short 4 cl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4938007"/>
            <a:ext cx="4433846" cy="118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stretch>
            <a:fillRect/>
          </a:stretch>
        </p:blipFill>
        <p:spPr>
          <a:xfrm>
            <a:off x="457200" y="1295400"/>
            <a:ext cx="3214800" cy="1447800"/>
          </a:xfrm>
          <a:prstGeom prst="rect">
            <a:avLst/>
          </a:prstGeom>
        </p:spPr>
      </p:pic>
      <p:sp>
        <p:nvSpPr>
          <p:cNvPr id="7" name="Rectangle 6"/>
          <p:cNvSpPr/>
          <p:nvPr/>
        </p:nvSpPr>
        <p:spPr>
          <a:xfrm>
            <a:off x="152400" y="4343400"/>
            <a:ext cx="3429000" cy="15807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3"/>
          <p:cNvSpPr>
            <a:spLocks noGrp="1"/>
          </p:cNvSpPr>
          <p:nvPr>
            <p:ph type="subTitle" idx="1"/>
          </p:nvPr>
        </p:nvSpPr>
        <p:spPr>
          <a:xfrm>
            <a:off x="304800" y="4800600"/>
            <a:ext cx="4114800" cy="1752600"/>
          </a:xfrm>
        </p:spPr>
        <p:txBody>
          <a:bodyPr>
            <a:normAutofit fontScale="92500" lnSpcReduction="10000"/>
          </a:bodyPr>
          <a:lstStyle/>
          <a:p>
            <a:pPr>
              <a:spcBef>
                <a:spcPts val="0"/>
              </a:spcBef>
            </a:pPr>
            <a:r>
              <a:rPr lang="en-US" altLang="en-US" sz="3100" dirty="0" smtClean="0">
                <a:solidFill>
                  <a:srgbClr val="003399"/>
                </a:solidFill>
                <a:latin typeface="Calibri" panose="020F0502020204030204" pitchFamily="34" charset="0"/>
              </a:rPr>
              <a:t>Josephine Rodriguez</a:t>
            </a:r>
          </a:p>
          <a:p>
            <a:pPr>
              <a:spcBef>
                <a:spcPts val="0"/>
              </a:spcBef>
            </a:pPr>
            <a:r>
              <a:rPr lang="en-US" altLang="en-US" sz="3100" dirty="0" smtClean="0">
                <a:solidFill>
                  <a:srgbClr val="003399"/>
                </a:solidFill>
                <a:latin typeface="Calibri" panose="020F0502020204030204" pitchFamily="34" charset="0"/>
              </a:rPr>
              <a:t>Lisa Hansen</a:t>
            </a:r>
          </a:p>
          <a:p>
            <a:endParaRPr lang="en-US" altLang="en-US" sz="500" dirty="0" smtClean="0">
              <a:solidFill>
                <a:srgbClr val="003399"/>
              </a:solidFill>
              <a:latin typeface="Calibri" panose="020F0502020204030204" pitchFamily="34" charset="0"/>
            </a:endParaRPr>
          </a:p>
          <a:p>
            <a:r>
              <a:rPr lang="en-US" altLang="en-US" dirty="0" smtClean="0">
                <a:solidFill>
                  <a:srgbClr val="003399"/>
                </a:solidFill>
                <a:latin typeface="Calibri" panose="020F0502020204030204" pitchFamily="34" charset="0"/>
              </a:rPr>
              <a:t>Center for Teaching and Learning</a:t>
            </a:r>
          </a:p>
          <a:p>
            <a:r>
              <a:rPr lang="en-US" altLang="en-US" sz="2200" dirty="0" smtClean="0">
                <a:solidFill>
                  <a:srgbClr val="003399"/>
                </a:solidFill>
                <a:latin typeface="Calibri" panose="020F0502020204030204" pitchFamily="34" charset="0"/>
              </a:rPr>
              <a:t>March 28, 2017</a:t>
            </a:r>
            <a:endParaRPr lang="en-US" altLang="en-US" sz="2200" dirty="0">
              <a:solidFill>
                <a:srgbClr val="003399"/>
              </a:solidFill>
              <a:latin typeface="Calibri" panose="020F0502020204030204" pitchFamily="34" charset="0"/>
            </a:endParaRPr>
          </a:p>
        </p:txBody>
      </p:sp>
      <p:sp>
        <p:nvSpPr>
          <p:cNvPr id="8" name="Rectangle 7"/>
          <p:cNvSpPr/>
          <p:nvPr/>
        </p:nvSpPr>
        <p:spPr>
          <a:xfrm>
            <a:off x="457200" y="4038600"/>
            <a:ext cx="8369300" cy="584775"/>
          </a:xfrm>
          <a:prstGeom prst="rect">
            <a:avLst/>
          </a:prstGeom>
        </p:spPr>
        <p:txBody>
          <a:bodyPr wrap="square">
            <a:spAutoFit/>
          </a:bodyPr>
          <a:lstStyle/>
          <a:p>
            <a:r>
              <a:rPr lang="en-US" sz="3200" dirty="0">
                <a:solidFill>
                  <a:srgbClr val="003399"/>
                </a:solidFill>
                <a:latin typeface="Calibri" panose="020F0502020204030204" pitchFamily="34" charset="0"/>
                <a:ea typeface="Calibri" panose="020F0502020204030204" pitchFamily="34" charset="0"/>
                <a:cs typeface="Times New Roman" panose="02020603050405020304" pitchFamily="18" charset="0"/>
              </a:rPr>
              <a:t>What Can We Learn from our 2016 NSSE Results?</a:t>
            </a:r>
            <a:endParaRPr lang="en-US" sz="3200" dirty="0">
              <a:solidFill>
                <a:srgbClr val="00339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263236" y="3438885"/>
            <a:ext cx="8610600" cy="3266715"/>
          </a:xfrm>
          <a:prstGeom prst="rect">
            <a:avLst/>
          </a:prstGeom>
          <a:noFill/>
          <a:ln w="9525">
            <a:solidFill>
              <a:srgbClr val="000000"/>
            </a:solidFill>
            <a:miter lim="800000"/>
            <a:headEnd/>
            <a:tailEnd/>
          </a:ln>
          <a:effectLst>
            <a:innerShdw blurRad="63500" dist="50800" dir="16200000">
              <a:prstClr val="black">
                <a:alpha val="50000"/>
              </a:prstClr>
            </a:inn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ts val="1200"/>
              </a:spcAft>
              <a:buClr>
                <a:srgbClr val="002D62"/>
              </a:buClr>
              <a:buFont typeface="Wingdings" pitchFamily="2" charset="2"/>
              <a:buNone/>
              <a:defRPr sz="2400" b="1">
                <a:solidFill>
                  <a:srgbClr val="002D62"/>
                </a:solidFill>
                <a:latin typeface="Arial" panose="020B0604020202020204" pitchFamily="34" charset="0"/>
                <a:ea typeface="+mn-ea"/>
                <a:cs typeface="Arial" panose="020B0604020202020204" pitchFamily="34" charset="0"/>
              </a:defRPr>
            </a:lvl1pPr>
            <a:lvl2pPr marL="514350" indent="-285750" algn="l" rtl="0" eaLnBrk="0" fontAlgn="base" hangingPunct="0">
              <a:spcBef>
                <a:spcPct val="20000"/>
              </a:spcBef>
              <a:spcAft>
                <a:spcPts val="600"/>
              </a:spcAft>
              <a:buClr>
                <a:srgbClr val="7A1A57"/>
              </a:buClr>
              <a:buFont typeface="Wingdings" pitchFamily="2" charset="2"/>
              <a:buChar char="§"/>
              <a:defRPr sz="2000" b="1" i="0" u="none">
                <a:solidFill>
                  <a:srgbClr val="7A1A57"/>
                </a:solidFill>
                <a:latin typeface="Arial" panose="020B0604020202020204" pitchFamily="34" charset="0"/>
                <a:ea typeface="+mn-ea"/>
                <a:cs typeface="Arial" panose="020B0604020202020204" pitchFamily="34" charset="0"/>
              </a:defRPr>
            </a:lvl2pPr>
            <a:lvl3pPr marL="800100" indent="-228600" algn="l" rtl="0" eaLnBrk="0" fontAlgn="base" hangingPunct="0">
              <a:spcBef>
                <a:spcPct val="20000"/>
              </a:spcBef>
              <a:spcAft>
                <a:spcPts val="600"/>
              </a:spcAft>
              <a:buClr>
                <a:srgbClr val="417FDD"/>
              </a:buClr>
              <a:buChar char="•"/>
              <a:defRPr sz="1800">
                <a:solidFill>
                  <a:srgbClr val="417FDD"/>
                </a:solidFill>
                <a:latin typeface="Arial" panose="020B0604020202020204" pitchFamily="34" charset="0"/>
                <a:ea typeface="+mn-ea"/>
                <a:cs typeface="Arial" panose="020B0604020202020204" pitchFamily="34" charset="0"/>
              </a:defRPr>
            </a:lvl3pPr>
            <a:lvl4pPr marL="1143000" indent="-228600" algn="l" rtl="0" eaLnBrk="0" fontAlgn="base" hangingPunct="0">
              <a:spcBef>
                <a:spcPct val="20000"/>
              </a:spcBef>
              <a:spcAft>
                <a:spcPct val="0"/>
              </a:spcAft>
              <a:buClr>
                <a:schemeClr val="tx1"/>
              </a:buClr>
              <a:buChar char="–"/>
              <a:defRPr sz="18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Tx/>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a:lstStyle>
          <a:p>
            <a:pPr algn="ctr"/>
            <a:r>
              <a:rPr lang="en-US" kern="0" dirty="0" smtClean="0">
                <a:solidFill>
                  <a:srgbClr val="003399"/>
                </a:solidFill>
              </a:rPr>
              <a:t>Areas for Improvement</a:t>
            </a:r>
            <a:endParaRPr lang="en-US" altLang="en-US" kern="0" dirty="0" smtClean="0">
              <a:solidFill>
                <a:srgbClr val="003399"/>
              </a:solidFill>
            </a:endParaRPr>
          </a:p>
        </p:txBody>
      </p:sp>
      <p:sp>
        <p:nvSpPr>
          <p:cNvPr id="67586" name="Rectangle 1"/>
          <p:cNvSpPr>
            <a:spLocks noGrp="1" noChangeArrowheads="1"/>
          </p:cNvSpPr>
          <p:nvPr>
            <p:ph type="title" idx="4294967295"/>
          </p:nvPr>
        </p:nvSpPr>
        <p:spPr>
          <a:xfrm>
            <a:off x="263236" y="152400"/>
            <a:ext cx="8610600" cy="685800"/>
          </a:xfrm>
        </p:spPr>
        <p:txBody>
          <a:bodyPr/>
          <a:lstStyle/>
          <a:p>
            <a:pPr algn="ctr"/>
            <a:r>
              <a:rPr lang="en-US" altLang="en-US" sz="3200" dirty="0" smtClean="0"/>
              <a:t>First Year Students</a:t>
            </a:r>
            <a:br>
              <a:rPr lang="en-US" altLang="en-US" sz="3200" dirty="0" smtClean="0"/>
            </a:br>
            <a:endParaRPr lang="en-US" altLang="en-US" sz="2400" dirty="0" smtClean="0"/>
          </a:p>
        </p:txBody>
      </p:sp>
      <p:sp>
        <p:nvSpPr>
          <p:cNvPr id="67597" name="Rectangle 6"/>
          <p:cNvSpPr>
            <a:spLocks noChangeArrowheads="1"/>
          </p:cNvSpPr>
          <p:nvPr/>
        </p:nvSpPr>
        <p:spPr bwMode="auto">
          <a:xfrm>
            <a:off x="381000" y="3886200"/>
            <a:ext cx="84582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marL="342900" indent="-342900" eaLnBrk="1" hangingPunct="1">
              <a:spcBef>
                <a:spcPts val="300"/>
              </a:spcBef>
              <a:spcAft>
                <a:spcPts val="600"/>
              </a:spcAft>
              <a:buFont typeface="Symbol" panose="05050102010706020507" pitchFamily="18" charset="2"/>
              <a:buChar char=""/>
            </a:pPr>
            <a:r>
              <a:rPr lang="en-US" altLang="en-US" sz="2200" dirty="0" smtClean="0">
                <a:solidFill>
                  <a:srgbClr val="7A1A57"/>
                </a:solidFill>
              </a:rPr>
              <a:t>Participated in a learning community or some other formal program where groups of students take two or more classes together (HIP)</a:t>
            </a:r>
          </a:p>
        </p:txBody>
      </p:sp>
      <p:sp>
        <p:nvSpPr>
          <p:cNvPr id="4" name="Rectangle 3"/>
          <p:cNvSpPr txBox="1">
            <a:spLocks noChangeArrowheads="1"/>
          </p:cNvSpPr>
          <p:nvPr/>
        </p:nvSpPr>
        <p:spPr bwMode="auto">
          <a:xfrm>
            <a:off x="263236" y="614542"/>
            <a:ext cx="8575964" cy="25932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ts val="1200"/>
              </a:spcAft>
              <a:buClr>
                <a:srgbClr val="002D62"/>
              </a:buClr>
              <a:buFont typeface="Wingdings" pitchFamily="2" charset="2"/>
              <a:buNone/>
              <a:defRPr sz="2400" b="1">
                <a:solidFill>
                  <a:srgbClr val="002D62"/>
                </a:solidFill>
                <a:latin typeface="Arial" panose="020B0604020202020204" pitchFamily="34" charset="0"/>
                <a:ea typeface="+mn-ea"/>
                <a:cs typeface="Arial" panose="020B0604020202020204" pitchFamily="34" charset="0"/>
              </a:defRPr>
            </a:lvl1pPr>
            <a:lvl2pPr marL="514350" indent="-285750" algn="l" rtl="0" eaLnBrk="0" fontAlgn="base" hangingPunct="0">
              <a:spcBef>
                <a:spcPct val="20000"/>
              </a:spcBef>
              <a:spcAft>
                <a:spcPts val="600"/>
              </a:spcAft>
              <a:buClr>
                <a:srgbClr val="7A1A57"/>
              </a:buClr>
              <a:buFont typeface="Wingdings" pitchFamily="2" charset="2"/>
              <a:buChar char="§"/>
              <a:defRPr sz="2000" b="1" i="0" u="none">
                <a:solidFill>
                  <a:srgbClr val="7A1A57"/>
                </a:solidFill>
                <a:latin typeface="Arial" panose="020B0604020202020204" pitchFamily="34" charset="0"/>
                <a:ea typeface="+mn-ea"/>
                <a:cs typeface="Arial" panose="020B0604020202020204" pitchFamily="34" charset="0"/>
              </a:defRPr>
            </a:lvl2pPr>
            <a:lvl3pPr marL="800100" indent="-228600" algn="l" rtl="0" eaLnBrk="0" fontAlgn="base" hangingPunct="0">
              <a:spcBef>
                <a:spcPct val="20000"/>
              </a:spcBef>
              <a:spcAft>
                <a:spcPts val="600"/>
              </a:spcAft>
              <a:buClr>
                <a:srgbClr val="417FDD"/>
              </a:buClr>
              <a:buChar char="•"/>
              <a:defRPr sz="1800">
                <a:solidFill>
                  <a:srgbClr val="417FDD"/>
                </a:solidFill>
                <a:latin typeface="Arial" panose="020B0604020202020204" pitchFamily="34" charset="0"/>
                <a:ea typeface="+mn-ea"/>
                <a:cs typeface="Arial" panose="020B0604020202020204" pitchFamily="34" charset="0"/>
              </a:defRPr>
            </a:lvl3pPr>
            <a:lvl4pPr marL="1143000" indent="-228600" algn="l" rtl="0" eaLnBrk="0" fontAlgn="base" hangingPunct="0">
              <a:spcBef>
                <a:spcPct val="20000"/>
              </a:spcBef>
              <a:spcAft>
                <a:spcPct val="0"/>
              </a:spcAft>
              <a:buClr>
                <a:schemeClr val="tx1"/>
              </a:buClr>
              <a:buChar char="–"/>
              <a:defRPr sz="18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Tx/>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a:lstStyle>
          <a:p>
            <a:pPr algn="ctr"/>
            <a:r>
              <a:rPr lang="en-US" kern="0" dirty="0" smtClean="0">
                <a:solidFill>
                  <a:srgbClr val="003399"/>
                </a:solidFill>
              </a:rPr>
              <a:t>Strengths</a:t>
            </a:r>
            <a:endParaRPr lang="en-US" altLang="en-US" kern="0" dirty="0" smtClean="0">
              <a:solidFill>
                <a:srgbClr val="003399"/>
              </a:solidFill>
            </a:endParaRPr>
          </a:p>
        </p:txBody>
      </p:sp>
      <p:sp>
        <p:nvSpPr>
          <p:cNvPr id="5" name="Rectangle 6"/>
          <p:cNvSpPr>
            <a:spLocks noChangeArrowheads="1"/>
          </p:cNvSpPr>
          <p:nvPr/>
        </p:nvSpPr>
        <p:spPr bwMode="auto">
          <a:xfrm>
            <a:off x="381000" y="1066800"/>
            <a:ext cx="8458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marL="342900" indent="-342900" eaLnBrk="1" hangingPunct="1">
              <a:spcBef>
                <a:spcPts val="300"/>
              </a:spcBef>
              <a:spcAft>
                <a:spcPts val="600"/>
              </a:spcAft>
              <a:buFont typeface="Symbol" panose="05050102010706020507" pitchFamily="18" charset="2"/>
              <a:buChar char=""/>
            </a:pPr>
            <a:r>
              <a:rPr lang="en-US" altLang="en-US" sz="2200" dirty="0" smtClean="0">
                <a:solidFill>
                  <a:srgbClr val="7A1A57"/>
                </a:solidFill>
              </a:rPr>
              <a:t>Reached conclusions based on your own analysis of </a:t>
            </a:r>
            <a:r>
              <a:rPr lang="en-US" altLang="en-US" sz="2200" dirty="0">
                <a:solidFill>
                  <a:srgbClr val="7A1A57"/>
                </a:solidFill>
              </a:rPr>
              <a:t>numerical information (numbers, graphs, statistics, etc.) (QR</a:t>
            </a:r>
            <a:r>
              <a:rPr lang="en-US" altLang="en-US" sz="2200" dirty="0" smtClean="0">
                <a:solidFill>
                  <a:srgbClr val="7A1A57"/>
                </a:solidFill>
              </a:rPr>
              <a:t>)</a:t>
            </a:r>
          </a:p>
        </p:txBody>
      </p:sp>
      <p:sp>
        <p:nvSpPr>
          <p:cNvPr id="6" name="Rectangle 6"/>
          <p:cNvSpPr>
            <a:spLocks noChangeArrowheads="1"/>
          </p:cNvSpPr>
          <p:nvPr/>
        </p:nvSpPr>
        <p:spPr bwMode="auto">
          <a:xfrm>
            <a:off x="381000" y="2438400"/>
            <a:ext cx="8458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marL="342900" indent="-342900" eaLnBrk="1" hangingPunct="1">
              <a:spcBef>
                <a:spcPts val="300"/>
              </a:spcBef>
              <a:spcAft>
                <a:spcPts val="600"/>
              </a:spcAft>
              <a:buFont typeface="Symbol" panose="05050102010706020507" pitchFamily="18" charset="2"/>
              <a:buChar char=""/>
            </a:pPr>
            <a:r>
              <a:rPr lang="en-US" altLang="en-US" sz="2200" dirty="0" smtClean="0">
                <a:solidFill>
                  <a:srgbClr val="7A1A57"/>
                </a:solidFill>
              </a:rPr>
              <a:t>Quality of interactions with student </a:t>
            </a:r>
            <a:r>
              <a:rPr lang="en-US" altLang="en-US" sz="2200" dirty="0">
                <a:solidFill>
                  <a:srgbClr val="7A1A57"/>
                </a:solidFill>
              </a:rPr>
              <a:t>services staff </a:t>
            </a:r>
            <a:r>
              <a:rPr lang="en-US" altLang="en-US" sz="2200" dirty="0" smtClean="0">
                <a:solidFill>
                  <a:srgbClr val="7A1A57"/>
                </a:solidFill>
              </a:rPr>
              <a:t>(career </a:t>
            </a:r>
            <a:r>
              <a:rPr lang="en-US" altLang="en-US" sz="2200" dirty="0">
                <a:solidFill>
                  <a:srgbClr val="7A1A57"/>
                </a:solidFill>
              </a:rPr>
              <a:t>services, student activities, housing, etc</a:t>
            </a:r>
            <a:r>
              <a:rPr lang="en-US" altLang="en-US" sz="2200" dirty="0" smtClean="0">
                <a:solidFill>
                  <a:srgbClr val="7A1A57"/>
                </a:solidFill>
              </a:rPr>
              <a:t>.) (QI)</a:t>
            </a:r>
          </a:p>
        </p:txBody>
      </p:sp>
      <p:sp>
        <p:nvSpPr>
          <p:cNvPr id="7" name="Rectangle 6"/>
          <p:cNvSpPr>
            <a:spLocks noChangeArrowheads="1"/>
          </p:cNvSpPr>
          <p:nvPr/>
        </p:nvSpPr>
        <p:spPr bwMode="auto">
          <a:xfrm>
            <a:off x="381000" y="5936159"/>
            <a:ext cx="8458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marL="342900" indent="-342900" eaLnBrk="1" hangingPunct="1">
              <a:spcBef>
                <a:spcPts val="300"/>
              </a:spcBef>
              <a:spcAft>
                <a:spcPts val="600"/>
              </a:spcAft>
              <a:buFont typeface="Symbol" panose="05050102010706020507" pitchFamily="18" charset="2"/>
              <a:buChar char=""/>
            </a:pPr>
            <a:r>
              <a:rPr lang="en-US" altLang="en-US" sz="2200" dirty="0" smtClean="0">
                <a:solidFill>
                  <a:srgbClr val="7A1A57"/>
                </a:solidFill>
              </a:rPr>
              <a:t>Included </a:t>
            </a:r>
            <a:r>
              <a:rPr lang="en-US" altLang="en-US" sz="2200" dirty="0">
                <a:solidFill>
                  <a:srgbClr val="7A1A57"/>
                </a:solidFill>
              </a:rPr>
              <a:t>diverse perspectives (political, religious, racial/ethnic, gender, etc.) </a:t>
            </a:r>
            <a:r>
              <a:rPr lang="en-US" altLang="en-US" sz="2200" dirty="0" smtClean="0">
                <a:solidFill>
                  <a:srgbClr val="7A1A57"/>
                </a:solidFill>
              </a:rPr>
              <a:t>in course discussions or assignments (RI)</a:t>
            </a:r>
          </a:p>
        </p:txBody>
      </p:sp>
      <p:sp>
        <p:nvSpPr>
          <p:cNvPr id="8" name="Rectangle 7"/>
          <p:cNvSpPr>
            <a:spLocks noChangeArrowheads="1"/>
          </p:cNvSpPr>
          <p:nvPr/>
        </p:nvSpPr>
        <p:spPr bwMode="auto">
          <a:xfrm>
            <a:off x="381000" y="5080457"/>
            <a:ext cx="8458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marL="342900" indent="-342900" eaLnBrk="1" hangingPunct="1">
              <a:spcBef>
                <a:spcPts val="300"/>
              </a:spcBef>
              <a:spcAft>
                <a:spcPts val="600"/>
              </a:spcAft>
              <a:buFont typeface="Symbol" panose="05050102010706020507" pitchFamily="18" charset="2"/>
              <a:buChar char=""/>
            </a:pPr>
            <a:r>
              <a:rPr lang="en-US" altLang="en-US" sz="2200" dirty="0" smtClean="0">
                <a:solidFill>
                  <a:srgbClr val="7A1A57"/>
                </a:solidFill>
              </a:rPr>
              <a:t>Institution emphasis on attending events that address important social/economic/political issues (SE)</a:t>
            </a:r>
          </a:p>
        </p:txBody>
      </p:sp>
      <p:sp>
        <p:nvSpPr>
          <p:cNvPr id="9" name="Rectangle 8"/>
          <p:cNvSpPr>
            <a:spLocks noChangeArrowheads="1"/>
          </p:cNvSpPr>
          <p:nvPr/>
        </p:nvSpPr>
        <p:spPr bwMode="auto">
          <a:xfrm>
            <a:off x="381000" y="1921877"/>
            <a:ext cx="8458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marL="342900" indent="-342900" eaLnBrk="1" hangingPunct="1">
              <a:spcBef>
                <a:spcPts val="300"/>
              </a:spcBef>
              <a:spcAft>
                <a:spcPts val="600"/>
              </a:spcAft>
              <a:buFont typeface="Symbol" panose="05050102010706020507" pitchFamily="18" charset="2"/>
              <a:buChar char=""/>
            </a:pPr>
            <a:r>
              <a:rPr lang="en-US" altLang="en-US" sz="2200" dirty="0" smtClean="0">
                <a:solidFill>
                  <a:srgbClr val="7A1A57"/>
                </a:solidFill>
              </a:rPr>
              <a:t>Quality of interactions with faculty (QI)</a:t>
            </a:r>
          </a:p>
        </p:txBody>
      </p:sp>
    </p:spTree>
    <p:extLst>
      <p:ext uri="{BB962C8B-B14F-4D97-AF65-F5344CB8AC3E}">
        <p14:creationId xmlns:p14="http://schemas.microsoft.com/office/powerpoint/2010/main" val="421443684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381000" y="2286000"/>
            <a:ext cx="8458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marL="342900" indent="-342900" eaLnBrk="1" hangingPunct="1">
              <a:spcBef>
                <a:spcPts val="300"/>
              </a:spcBef>
              <a:spcAft>
                <a:spcPts val="600"/>
              </a:spcAft>
              <a:buFont typeface="Arial" panose="020B0604020202020204" pitchFamily="34" charset="0"/>
              <a:buChar char="•"/>
            </a:pPr>
            <a:r>
              <a:rPr lang="en-US" altLang="en-US" sz="2200" dirty="0" smtClean="0">
                <a:solidFill>
                  <a:srgbClr val="7A1A57"/>
                </a:solidFill>
              </a:rPr>
              <a:t>Participated </a:t>
            </a:r>
            <a:r>
              <a:rPr lang="en-US" altLang="en-US" sz="2200" dirty="0">
                <a:solidFill>
                  <a:srgbClr val="7A1A57"/>
                </a:solidFill>
              </a:rPr>
              <a:t>in an internship, co-op, field experience, student teaching, clinical placement (HIP</a:t>
            </a:r>
            <a:r>
              <a:rPr lang="en-US" altLang="en-US" sz="2200" dirty="0" smtClean="0">
                <a:solidFill>
                  <a:srgbClr val="7A1A57"/>
                </a:solidFill>
              </a:rPr>
              <a:t>)</a:t>
            </a:r>
            <a:endParaRPr lang="en-US" altLang="en-US" sz="2200" dirty="0">
              <a:solidFill>
                <a:srgbClr val="7A1A57"/>
              </a:solidFill>
            </a:endParaRPr>
          </a:p>
        </p:txBody>
      </p:sp>
      <p:sp>
        <p:nvSpPr>
          <p:cNvPr id="5" name="Rectangle 3"/>
          <p:cNvSpPr txBox="1">
            <a:spLocks noChangeArrowheads="1"/>
          </p:cNvSpPr>
          <p:nvPr/>
        </p:nvSpPr>
        <p:spPr bwMode="auto">
          <a:xfrm>
            <a:off x="2476500" y="1526220"/>
            <a:ext cx="4114800" cy="447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ts val="1200"/>
              </a:spcAft>
              <a:buClr>
                <a:srgbClr val="002D62"/>
              </a:buClr>
              <a:buFont typeface="Wingdings" pitchFamily="2" charset="2"/>
              <a:buNone/>
              <a:defRPr sz="2400" b="1">
                <a:solidFill>
                  <a:srgbClr val="002D62"/>
                </a:solidFill>
                <a:latin typeface="Arial" panose="020B0604020202020204" pitchFamily="34" charset="0"/>
                <a:ea typeface="+mn-ea"/>
                <a:cs typeface="Arial" panose="020B0604020202020204" pitchFamily="34" charset="0"/>
              </a:defRPr>
            </a:lvl1pPr>
            <a:lvl2pPr marL="514350" indent="-285750" algn="l" rtl="0" eaLnBrk="0" fontAlgn="base" hangingPunct="0">
              <a:spcBef>
                <a:spcPct val="20000"/>
              </a:spcBef>
              <a:spcAft>
                <a:spcPts val="600"/>
              </a:spcAft>
              <a:buClr>
                <a:srgbClr val="7A1A57"/>
              </a:buClr>
              <a:buFont typeface="Wingdings" pitchFamily="2" charset="2"/>
              <a:buChar char="§"/>
              <a:defRPr sz="2000" b="1" i="0" u="none">
                <a:solidFill>
                  <a:srgbClr val="7A1A57"/>
                </a:solidFill>
                <a:latin typeface="Arial" panose="020B0604020202020204" pitchFamily="34" charset="0"/>
                <a:ea typeface="+mn-ea"/>
                <a:cs typeface="Arial" panose="020B0604020202020204" pitchFamily="34" charset="0"/>
              </a:defRPr>
            </a:lvl2pPr>
            <a:lvl3pPr marL="800100" indent="-228600" algn="l" rtl="0" eaLnBrk="0" fontAlgn="base" hangingPunct="0">
              <a:spcBef>
                <a:spcPct val="20000"/>
              </a:spcBef>
              <a:spcAft>
                <a:spcPts val="600"/>
              </a:spcAft>
              <a:buClr>
                <a:srgbClr val="417FDD"/>
              </a:buClr>
              <a:buChar char="•"/>
              <a:defRPr sz="1800">
                <a:solidFill>
                  <a:srgbClr val="417FDD"/>
                </a:solidFill>
                <a:latin typeface="Arial" panose="020B0604020202020204" pitchFamily="34" charset="0"/>
                <a:ea typeface="+mn-ea"/>
                <a:cs typeface="Arial" panose="020B0604020202020204" pitchFamily="34" charset="0"/>
              </a:defRPr>
            </a:lvl3pPr>
            <a:lvl4pPr marL="1143000" indent="-228600" algn="l" rtl="0" eaLnBrk="0" fontAlgn="base" hangingPunct="0">
              <a:spcBef>
                <a:spcPct val="20000"/>
              </a:spcBef>
              <a:spcAft>
                <a:spcPct val="0"/>
              </a:spcAft>
              <a:buClr>
                <a:schemeClr val="tx1"/>
              </a:buClr>
              <a:buChar char="–"/>
              <a:defRPr sz="18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Tx/>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a:lstStyle>
          <a:p>
            <a:pPr algn="ctr"/>
            <a:r>
              <a:rPr lang="en-US" kern="0" dirty="0" smtClean="0">
                <a:solidFill>
                  <a:srgbClr val="003399"/>
                </a:solidFill>
              </a:rPr>
              <a:t>In random order…</a:t>
            </a:r>
            <a:endParaRPr lang="en-US" altLang="en-US" kern="0" dirty="0" smtClean="0">
              <a:solidFill>
                <a:srgbClr val="003399"/>
              </a:solidFill>
            </a:endParaRPr>
          </a:p>
        </p:txBody>
      </p:sp>
      <p:sp>
        <p:nvSpPr>
          <p:cNvPr id="6" name="Rectangle 6"/>
          <p:cNvSpPr>
            <a:spLocks noChangeArrowheads="1"/>
          </p:cNvSpPr>
          <p:nvPr/>
        </p:nvSpPr>
        <p:spPr bwMode="auto">
          <a:xfrm>
            <a:off x="381000" y="3082004"/>
            <a:ext cx="8458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marL="342900" indent="-342900" eaLnBrk="1" hangingPunct="1">
              <a:spcBef>
                <a:spcPts val="300"/>
              </a:spcBef>
              <a:spcAft>
                <a:spcPts val="600"/>
              </a:spcAft>
              <a:buFont typeface="Arial" panose="020B0604020202020204" pitchFamily="34" charset="0"/>
              <a:buChar char="•"/>
            </a:pPr>
            <a:r>
              <a:rPr lang="en-US" altLang="en-US" sz="2200" dirty="0" smtClean="0">
                <a:solidFill>
                  <a:srgbClr val="7A1A57"/>
                </a:solidFill>
              </a:rPr>
              <a:t>Frequency </a:t>
            </a:r>
            <a:r>
              <a:rPr lang="en-US" altLang="en-US" sz="2200" dirty="0">
                <a:solidFill>
                  <a:srgbClr val="7A1A57"/>
                </a:solidFill>
              </a:rPr>
              <a:t>of discussions with people of a race or ethnicity other than your own (DD</a:t>
            </a:r>
            <a:r>
              <a:rPr lang="en-US" altLang="en-US" sz="2200" dirty="0" smtClean="0">
                <a:solidFill>
                  <a:srgbClr val="7A1A57"/>
                </a:solidFill>
              </a:rPr>
              <a:t>)</a:t>
            </a:r>
            <a:endParaRPr lang="en-US" altLang="en-US" sz="2200" dirty="0">
              <a:solidFill>
                <a:srgbClr val="7A1A57"/>
              </a:solidFill>
            </a:endParaRPr>
          </a:p>
        </p:txBody>
      </p:sp>
      <p:sp>
        <p:nvSpPr>
          <p:cNvPr id="7" name="Rectangle 6"/>
          <p:cNvSpPr>
            <a:spLocks noChangeArrowheads="1"/>
          </p:cNvSpPr>
          <p:nvPr/>
        </p:nvSpPr>
        <p:spPr bwMode="auto">
          <a:xfrm>
            <a:off x="381000" y="3878008"/>
            <a:ext cx="8458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marL="342900" indent="-342900" eaLnBrk="1" hangingPunct="1">
              <a:spcBef>
                <a:spcPts val="300"/>
              </a:spcBef>
              <a:spcAft>
                <a:spcPts val="600"/>
              </a:spcAft>
              <a:buFont typeface="Arial" panose="020B0604020202020204" pitchFamily="34" charset="0"/>
              <a:buChar char="•"/>
            </a:pPr>
            <a:r>
              <a:rPr lang="en-US" altLang="en-US" sz="2200" dirty="0" smtClean="0">
                <a:solidFill>
                  <a:srgbClr val="7A1A57"/>
                </a:solidFill>
              </a:rPr>
              <a:t>Spent </a:t>
            </a:r>
            <a:r>
              <a:rPr lang="en-US" altLang="en-US" sz="2200" dirty="0">
                <a:solidFill>
                  <a:srgbClr val="7A1A57"/>
                </a:solidFill>
              </a:rPr>
              <a:t>more than 10 hours per week on assigned </a:t>
            </a:r>
            <a:r>
              <a:rPr lang="en-US" altLang="en-US" sz="2200" dirty="0" smtClean="0">
                <a:solidFill>
                  <a:srgbClr val="7A1A57"/>
                </a:solidFill>
              </a:rPr>
              <a:t>reading</a:t>
            </a:r>
            <a:endParaRPr lang="en-US" altLang="en-US" sz="2200" dirty="0">
              <a:solidFill>
                <a:srgbClr val="7A1A57"/>
              </a:solidFill>
            </a:endParaRPr>
          </a:p>
        </p:txBody>
      </p:sp>
      <p:sp>
        <p:nvSpPr>
          <p:cNvPr id="8" name="Rectangle 7"/>
          <p:cNvSpPr>
            <a:spLocks noChangeArrowheads="1"/>
          </p:cNvSpPr>
          <p:nvPr/>
        </p:nvSpPr>
        <p:spPr bwMode="auto">
          <a:xfrm>
            <a:off x="381000" y="4335458"/>
            <a:ext cx="8458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marL="342900" indent="-342900" eaLnBrk="1" hangingPunct="1">
              <a:spcBef>
                <a:spcPts val="300"/>
              </a:spcBef>
              <a:spcAft>
                <a:spcPts val="600"/>
              </a:spcAft>
              <a:buFont typeface="Arial" panose="020B0604020202020204" pitchFamily="34" charset="0"/>
              <a:buChar char="•"/>
            </a:pPr>
            <a:r>
              <a:rPr lang="en-US" altLang="en-US" sz="2200" dirty="0" smtClean="0">
                <a:solidFill>
                  <a:srgbClr val="7A1A57"/>
                </a:solidFill>
              </a:rPr>
              <a:t>Assigned </a:t>
            </a:r>
            <a:r>
              <a:rPr lang="en-US" altLang="en-US" sz="2200" dirty="0">
                <a:solidFill>
                  <a:srgbClr val="7A1A57"/>
                </a:solidFill>
              </a:rPr>
              <a:t>more than 50 pages of </a:t>
            </a:r>
            <a:r>
              <a:rPr lang="en-US" altLang="en-US" sz="2200" dirty="0" smtClean="0">
                <a:solidFill>
                  <a:srgbClr val="7A1A57"/>
                </a:solidFill>
              </a:rPr>
              <a:t>writing</a:t>
            </a:r>
            <a:endParaRPr lang="en-US" altLang="en-US" sz="2200" dirty="0">
              <a:solidFill>
                <a:srgbClr val="7A1A57"/>
              </a:solidFill>
            </a:endParaRPr>
          </a:p>
        </p:txBody>
      </p:sp>
      <p:sp>
        <p:nvSpPr>
          <p:cNvPr id="9" name="Rectangle 8"/>
          <p:cNvSpPr>
            <a:spLocks noChangeArrowheads="1"/>
          </p:cNvSpPr>
          <p:nvPr/>
        </p:nvSpPr>
        <p:spPr bwMode="auto">
          <a:xfrm>
            <a:off x="381000" y="4792908"/>
            <a:ext cx="8458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marL="342900" indent="-342900" eaLnBrk="1" hangingPunct="1">
              <a:spcBef>
                <a:spcPts val="300"/>
              </a:spcBef>
              <a:spcAft>
                <a:spcPts val="600"/>
              </a:spcAft>
              <a:buFont typeface="Arial" panose="020B0604020202020204" pitchFamily="34" charset="0"/>
              <a:buChar char="•"/>
            </a:pPr>
            <a:r>
              <a:rPr lang="en-US" altLang="en-US" sz="2200" dirty="0" smtClean="0">
                <a:solidFill>
                  <a:srgbClr val="7A1A57"/>
                </a:solidFill>
              </a:rPr>
              <a:t>Discussed </a:t>
            </a:r>
            <a:r>
              <a:rPr lang="en-US" altLang="en-US" sz="2200" dirty="0">
                <a:solidFill>
                  <a:srgbClr val="7A1A57"/>
                </a:solidFill>
              </a:rPr>
              <a:t>course topics, ideas, or concepts with a faculty member outside of class (SF</a:t>
            </a:r>
            <a:r>
              <a:rPr lang="en-US" altLang="en-US" sz="2200" dirty="0" smtClean="0">
                <a:solidFill>
                  <a:srgbClr val="7A1A57"/>
                </a:solidFill>
              </a:rPr>
              <a:t>)</a:t>
            </a:r>
            <a:endParaRPr lang="en-US" altLang="en-US" sz="2200" dirty="0">
              <a:solidFill>
                <a:srgbClr val="7A1A57"/>
              </a:solidFill>
            </a:endParaRPr>
          </a:p>
        </p:txBody>
      </p:sp>
      <p:sp>
        <p:nvSpPr>
          <p:cNvPr id="10" name="Rectangle 9"/>
          <p:cNvSpPr>
            <a:spLocks noChangeArrowheads="1"/>
          </p:cNvSpPr>
          <p:nvPr/>
        </p:nvSpPr>
        <p:spPr bwMode="auto">
          <a:xfrm>
            <a:off x="381000" y="5588913"/>
            <a:ext cx="8458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marL="342900" indent="-342900" eaLnBrk="1" hangingPunct="1">
              <a:spcBef>
                <a:spcPts val="300"/>
              </a:spcBef>
              <a:spcAft>
                <a:spcPts val="600"/>
              </a:spcAft>
              <a:buFont typeface="Arial" panose="020B0604020202020204" pitchFamily="34" charset="0"/>
              <a:buChar char="•"/>
            </a:pPr>
            <a:r>
              <a:rPr lang="en-US" altLang="en-US" sz="2200" dirty="0" smtClean="0">
                <a:solidFill>
                  <a:srgbClr val="7A1A57"/>
                </a:solidFill>
              </a:rPr>
              <a:t>Identified </a:t>
            </a:r>
            <a:r>
              <a:rPr lang="en-US" altLang="en-US" sz="2200" dirty="0">
                <a:solidFill>
                  <a:srgbClr val="7A1A57"/>
                </a:solidFill>
              </a:rPr>
              <a:t>key information from reading assignments (LS)</a:t>
            </a:r>
          </a:p>
        </p:txBody>
      </p:sp>
      <p:sp>
        <p:nvSpPr>
          <p:cNvPr id="12" name="Rectangle 1"/>
          <p:cNvSpPr>
            <a:spLocks noGrp="1" noChangeArrowheads="1"/>
          </p:cNvSpPr>
          <p:nvPr>
            <p:ph type="title"/>
          </p:nvPr>
        </p:nvSpPr>
        <p:spPr>
          <a:xfrm>
            <a:off x="228600" y="228600"/>
            <a:ext cx="8610600" cy="1143000"/>
          </a:xfrm>
        </p:spPr>
        <p:txBody>
          <a:bodyPr/>
          <a:lstStyle/>
          <a:p>
            <a:pPr algn="ctr"/>
            <a:r>
              <a:rPr lang="en-US" altLang="en-US" dirty="0" smtClean="0"/>
              <a:t>Results on Some Individual Questions</a:t>
            </a:r>
            <a:br>
              <a:rPr lang="en-US" altLang="en-US" dirty="0" smtClean="0"/>
            </a:br>
            <a:r>
              <a:rPr lang="en-US" altLang="en-US" sz="2800" dirty="0" smtClean="0"/>
              <a:t>Seniors</a:t>
            </a:r>
          </a:p>
        </p:txBody>
      </p:sp>
    </p:spTree>
    <p:extLst>
      <p:ext uri="{BB962C8B-B14F-4D97-AF65-F5344CB8AC3E}">
        <p14:creationId xmlns:p14="http://schemas.microsoft.com/office/powerpoint/2010/main" val="398150447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263236" y="3886200"/>
            <a:ext cx="8610600" cy="2514600"/>
          </a:xfrm>
          <a:prstGeom prst="rect">
            <a:avLst/>
          </a:prstGeom>
          <a:noFill/>
          <a:ln w="9525">
            <a:solidFill>
              <a:srgbClr val="000000"/>
            </a:solidFill>
            <a:miter lim="800000"/>
            <a:headEnd/>
            <a:tailEnd/>
          </a:ln>
          <a:effectLst>
            <a:innerShdw blurRad="63500" dist="50800" dir="16200000">
              <a:prstClr val="black">
                <a:alpha val="50000"/>
              </a:prstClr>
            </a:inn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ts val="1200"/>
              </a:spcAft>
              <a:buClr>
                <a:srgbClr val="002D62"/>
              </a:buClr>
              <a:buFont typeface="Wingdings" pitchFamily="2" charset="2"/>
              <a:buNone/>
              <a:defRPr sz="2400" b="1">
                <a:solidFill>
                  <a:srgbClr val="002D62"/>
                </a:solidFill>
                <a:latin typeface="Arial" panose="020B0604020202020204" pitchFamily="34" charset="0"/>
                <a:ea typeface="+mn-ea"/>
                <a:cs typeface="Arial" panose="020B0604020202020204" pitchFamily="34" charset="0"/>
              </a:defRPr>
            </a:lvl1pPr>
            <a:lvl2pPr marL="514350" indent="-285750" algn="l" rtl="0" eaLnBrk="0" fontAlgn="base" hangingPunct="0">
              <a:spcBef>
                <a:spcPct val="20000"/>
              </a:spcBef>
              <a:spcAft>
                <a:spcPts val="600"/>
              </a:spcAft>
              <a:buClr>
                <a:srgbClr val="7A1A57"/>
              </a:buClr>
              <a:buFont typeface="Wingdings" pitchFamily="2" charset="2"/>
              <a:buChar char="§"/>
              <a:defRPr sz="2000" b="1" i="0" u="none">
                <a:solidFill>
                  <a:srgbClr val="7A1A57"/>
                </a:solidFill>
                <a:latin typeface="Arial" panose="020B0604020202020204" pitchFamily="34" charset="0"/>
                <a:ea typeface="+mn-ea"/>
                <a:cs typeface="Arial" panose="020B0604020202020204" pitchFamily="34" charset="0"/>
              </a:defRPr>
            </a:lvl2pPr>
            <a:lvl3pPr marL="800100" indent="-228600" algn="l" rtl="0" eaLnBrk="0" fontAlgn="base" hangingPunct="0">
              <a:spcBef>
                <a:spcPct val="20000"/>
              </a:spcBef>
              <a:spcAft>
                <a:spcPts val="600"/>
              </a:spcAft>
              <a:buClr>
                <a:srgbClr val="417FDD"/>
              </a:buClr>
              <a:buChar char="•"/>
              <a:defRPr sz="1800">
                <a:solidFill>
                  <a:srgbClr val="417FDD"/>
                </a:solidFill>
                <a:latin typeface="Arial" panose="020B0604020202020204" pitchFamily="34" charset="0"/>
                <a:ea typeface="+mn-ea"/>
                <a:cs typeface="Arial" panose="020B0604020202020204" pitchFamily="34" charset="0"/>
              </a:defRPr>
            </a:lvl3pPr>
            <a:lvl4pPr marL="1143000" indent="-228600" algn="l" rtl="0" eaLnBrk="0" fontAlgn="base" hangingPunct="0">
              <a:spcBef>
                <a:spcPct val="20000"/>
              </a:spcBef>
              <a:spcAft>
                <a:spcPct val="0"/>
              </a:spcAft>
              <a:buClr>
                <a:schemeClr val="tx1"/>
              </a:buClr>
              <a:buChar char="–"/>
              <a:defRPr sz="18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Tx/>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a:lstStyle>
          <a:p>
            <a:pPr algn="ctr"/>
            <a:r>
              <a:rPr lang="en-US" kern="0" dirty="0" smtClean="0">
                <a:solidFill>
                  <a:srgbClr val="003399"/>
                </a:solidFill>
              </a:rPr>
              <a:t>Areas for Improvement</a:t>
            </a:r>
            <a:endParaRPr lang="en-US" altLang="en-US" kern="0" dirty="0" smtClean="0">
              <a:solidFill>
                <a:srgbClr val="003399"/>
              </a:solidFill>
            </a:endParaRPr>
          </a:p>
        </p:txBody>
      </p:sp>
      <p:sp>
        <p:nvSpPr>
          <p:cNvPr id="67586" name="Rectangle 1"/>
          <p:cNvSpPr>
            <a:spLocks noGrp="1" noChangeArrowheads="1"/>
          </p:cNvSpPr>
          <p:nvPr>
            <p:ph type="title" idx="4294967295"/>
          </p:nvPr>
        </p:nvSpPr>
        <p:spPr>
          <a:xfrm>
            <a:off x="263236" y="152400"/>
            <a:ext cx="8610600" cy="685800"/>
          </a:xfrm>
        </p:spPr>
        <p:txBody>
          <a:bodyPr/>
          <a:lstStyle/>
          <a:p>
            <a:pPr algn="ctr"/>
            <a:r>
              <a:rPr lang="en-US" altLang="en-US" sz="3200" dirty="0" smtClean="0"/>
              <a:t>Seniors</a:t>
            </a:r>
            <a:br>
              <a:rPr lang="en-US" altLang="en-US" sz="3200" dirty="0" smtClean="0"/>
            </a:br>
            <a:endParaRPr lang="en-US" altLang="en-US" sz="2400" dirty="0" smtClean="0"/>
          </a:p>
        </p:txBody>
      </p:sp>
      <p:sp>
        <p:nvSpPr>
          <p:cNvPr id="67597" name="Rectangle 6"/>
          <p:cNvSpPr>
            <a:spLocks noChangeArrowheads="1"/>
          </p:cNvSpPr>
          <p:nvPr/>
        </p:nvSpPr>
        <p:spPr bwMode="auto">
          <a:xfrm>
            <a:off x="381000" y="4343400"/>
            <a:ext cx="8458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marL="342900" indent="-342900" eaLnBrk="1" hangingPunct="1">
              <a:spcBef>
                <a:spcPts val="300"/>
              </a:spcBef>
              <a:spcAft>
                <a:spcPts val="600"/>
              </a:spcAft>
              <a:buFont typeface="Symbol" panose="05050102010706020507" pitchFamily="18" charset="2"/>
              <a:buChar char=""/>
            </a:pPr>
            <a:r>
              <a:rPr lang="en-US" altLang="en-US" sz="2200" dirty="0">
                <a:solidFill>
                  <a:srgbClr val="7A1A57"/>
                </a:solidFill>
              </a:rPr>
              <a:t>Spent more than 10 hours per week on assigned reading</a:t>
            </a:r>
            <a:endParaRPr lang="en-US" altLang="en-US" sz="2200" dirty="0" smtClean="0">
              <a:solidFill>
                <a:srgbClr val="7A1A57"/>
              </a:solidFill>
            </a:endParaRPr>
          </a:p>
        </p:txBody>
      </p:sp>
      <p:sp>
        <p:nvSpPr>
          <p:cNvPr id="4" name="Rectangle 3"/>
          <p:cNvSpPr txBox="1">
            <a:spLocks noChangeArrowheads="1"/>
          </p:cNvSpPr>
          <p:nvPr/>
        </p:nvSpPr>
        <p:spPr bwMode="auto">
          <a:xfrm>
            <a:off x="263236" y="614543"/>
            <a:ext cx="8575964" cy="289065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ts val="1200"/>
              </a:spcAft>
              <a:buClr>
                <a:srgbClr val="002D62"/>
              </a:buClr>
              <a:buFont typeface="Wingdings" pitchFamily="2" charset="2"/>
              <a:buNone/>
              <a:defRPr sz="2400" b="1">
                <a:solidFill>
                  <a:srgbClr val="002D62"/>
                </a:solidFill>
                <a:latin typeface="Arial" panose="020B0604020202020204" pitchFamily="34" charset="0"/>
                <a:ea typeface="+mn-ea"/>
                <a:cs typeface="Arial" panose="020B0604020202020204" pitchFamily="34" charset="0"/>
              </a:defRPr>
            </a:lvl1pPr>
            <a:lvl2pPr marL="514350" indent="-285750" algn="l" rtl="0" eaLnBrk="0" fontAlgn="base" hangingPunct="0">
              <a:spcBef>
                <a:spcPct val="20000"/>
              </a:spcBef>
              <a:spcAft>
                <a:spcPts val="600"/>
              </a:spcAft>
              <a:buClr>
                <a:srgbClr val="7A1A57"/>
              </a:buClr>
              <a:buFont typeface="Wingdings" pitchFamily="2" charset="2"/>
              <a:buChar char="§"/>
              <a:defRPr sz="2000" b="1" i="0" u="none">
                <a:solidFill>
                  <a:srgbClr val="7A1A57"/>
                </a:solidFill>
                <a:latin typeface="Arial" panose="020B0604020202020204" pitchFamily="34" charset="0"/>
                <a:ea typeface="+mn-ea"/>
                <a:cs typeface="Arial" panose="020B0604020202020204" pitchFamily="34" charset="0"/>
              </a:defRPr>
            </a:lvl2pPr>
            <a:lvl3pPr marL="800100" indent="-228600" algn="l" rtl="0" eaLnBrk="0" fontAlgn="base" hangingPunct="0">
              <a:spcBef>
                <a:spcPct val="20000"/>
              </a:spcBef>
              <a:spcAft>
                <a:spcPts val="600"/>
              </a:spcAft>
              <a:buClr>
                <a:srgbClr val="417FDD"/>
              </a:buClr>
              <a:buChar char="•"/>
              <a:defRPr sz="1800">
                <a:solidFill>
                  <a:srgbClr val="417FDD"/>
                </a:solidFill>
                <a:latin typeface="Arial" panose="020B0604020202020204" pitchFamily="34" charset="0"/>
                <a:ea typeface="+mn-ea"/>
                <a:cs typeface="Arial" panose="020B0604020202020204" pitchFamily="34" charset="0"/>
              </a:defRPr>
            </a:lvl3pPr>
            <a:lvl4pPr marL="1143000" indent="-228600" algn="l" rtl="0" eaLnBrk="0" fontAlgn="base" hangingPunct="0">
              <a:spcBef>
                <a:spcPct val="20000"/>
              </a:spcBef>
              <a:spcAft>
                <a:spcPct val="0"/>
              </a:spcAft>
              <a:buClr>
                <a:schemeClr val="tx1"/>
              </a:buClr>
              <a:buChar char="–"/>
              <a:defRPr sz="18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Tx/>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a:lstStyle>
          <a:p>
            <a:pPr algn="ctr"/>
            <a:r>
              <a:rPr lang="en-US" kern="0" dirty="0" smtClean="0">
                <a:solidFill>
                  <a:srgbClr val="003399"/>
                </a:solidFill>
              </a:rPr>
              <a:t>Strengths</a:t>
            </a:r>
            <a:endParaRPr lang="en-US" altLang="en-US" kern="0" dirty="0" smtClean="0">
              <a:solidFill>
                <a:srgbClr val="003399"/>
              </a:solidFill>
            </a:endParaRPr>
          </a:p>
        </p:txBody>
      </p:sp>
      <p:sp>
        <p:nvSpPr>
          <p:cNvPr id="5" name="Rectangle 6"/>
          <p:cNvSpPr>
            <a:spLocks noChangeArrowheads="1"/>
          </p:cNvSpPr>
          <p:nvPr/>
        </p:nvSpPr>
        <p:spPr bwMode="auto">
          <a:xfrm>
            <a:off x="381000" y="1135559"/>
            <a:ext cx="8458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marL="342900" indent="-342900" eaLnBrk="1" hangingPunct="1">
              <a:spcBef>
                <a:spcPts val="300"/>
              </a:spcBef>
              <a:spcAft>
                <a:spcPts val="600"/>
              </a:spcAft>
              <a:buFont typeface="Symbol" panose="05050102010706020507" pitchFamily="18" charset="2"/>
              <a:buChar char=""/>
            </a:pPr>
            <a:r>
              <a:rPr lang="en-US" altLang="en-US" sz="2200" dirty="0">
                <a:solidFill>
                  <a:srgbClr val="7A1A57"/>
                </a:solidFill>
              </a:rPr>
              <a:t>Participated in an internship, co-op, field experience, student teaching, clinical placement (HIP)</a:t>
            </a:r>
            <a:endParaRPr lang="en-US" altLang="en-US" sz="2200" dirty="0" smtClean="0">
              <a:solidFill>
                <a:srgbClr val="7A1A57"/>
              </a:solidFill>
            </a:endParaRPr>
          </a:p>
        </p:txBody>
      </p:sp>
      <p:sp>
        <p:nvSpPr>
          <p:cNvPr id="6" name="Rectangle 6"/>
          <p:cNvSpPr>
            <a:spLocks noChangeArrowheads="1"/>
          </p:cNvSpPr>
          <p:nvPr/>
        </p:nvSpPr>
        <p:spPr bwMode="auto">
          <a:xfrm>
            <a:off x="381000" y="2921913"/>
            <a:ext cx="8458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marL="342900" indent="-342900" eaLnBrk="1" hangingPunct="1">
              <a:spcBef>
                <a:spcPts val="300"/>
              </a:spcBef>
              <a:spcAft>
                <a:spcPts val="600"/>
              </a:spcAft>
              <a:buFont typeface="Symbol" panose="05050102010706020507" pitchFamily="18" charset="2"/>
              <a:buChar char=""/>
            </a:pPr>
            <a:r>
              <a:rPr lang="en-US" altLang="en-US" sz="2200" dirty="0">
                <a:solidFill>
                  <a:srgbClr val="7A1A57"/>
                </a:solidFill>
              </a:rPr>
              <a:t>Assigned more than 50 pages of writing</a:t>
            </a:r>
            <a:endParaRPr lang="en-US" altLang="en-US" sz="2200" dirty="0" smtClean="0">
              <a:solidFill>
                <a:srgbClr val="7A1A57"/>
              </a:solidFill>
            </a:endParaRPr>
          </a:p>
        </p:txBody>
      </p:sp>
      <p:sp>
        <p:nvSpPr>
          <p:cNvPr id="7" name="Rectangle 6"/>
          <p:cNvSpPr>
            <a:spLocks noChangeArrowheads="1"/>
          </p:cNvSpPr>
          <p:nvPr/>
        </p:nvSpPr>
        <p:spPr bwMode="auto">
          <a:xfrm>
            <a:off x="381000" y="5791200"/>
            <a:ext cx="8458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marL="342900" indent="-342900" eaLnBrk="1" hangingPunct="1">
              <a:spcBef>
                <a:spcPts val="300"/>
              </a:spcBef>
              <a:spcAft>
                <a:spcPts val="600"/>
              </a:spcAft>
              <a:buFont typeface="Symbol" panose="05050102010706020507" pitchFamily="18" charset="2"/>
              <a:buChar char=""/>
            </a:pPr>
            <a:r>
              <a:rPr lang="en-US" altLang="en-US" sz="2200" dirty="0">
                <a:solidFill>
                  <a:srgbClr val="7A1A57"/>
                </a:solidFill>
              </a:rPr>
              <a:t>Identified key information from reading assignments (LS)</a:t>
            </a:r>
            <a:endParaRPr lang="en-US" altLang="en-US" sz="2200" dirty="0" smtClean="0">
              <a:solidFill>
                <a:srgbClr val="7A1A57"/>
              </a:solidFill>
            </a:endParaRPr>
          </a:p>
        </p:txBody>
      </p:sp>
      <p:sp>
        <p:nvSpPr>
          <p:cNvPr id="8" name="Rectangle 7"/>
          <p:cNvSpPr>
            <a:spLocks noChangeArrowheads="1"/>
          </p:cNvSpPr>
          <p:nvPr/>
        </p:nvSpPr>
        <p:spPr bwMode="auto">
          <a:xfrm>
            <a:off x="381000" y="4898023"/>
            <a:ext cx="8458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marL="342900" indent="-342900" eaLnBrk="1" hangingPunct="1">
              <a:spcBef>
                <a:spcPts val="300"/>
              </a:spcBef>
              <a:spcAft>
                <a:spcPts val="600"/>
              </a:spcAft>
              <a:buFont typeface="Symbol" panose="05050102010706020507" pitchFamily="18" charset="2"/>
              <a:buChar char=""/>
            </a:pPr>
            <a:r>
              <a:rPr lang="en-US" altLang="en-US" sz="2200" dirty="0">
                <a:solidFill>
                  <a:srgbClr val="7A1A57"/>
                </a:solidFill>
              </a:rPr>
              <a:t>Frequency of discussions with people of a race or ethnicity other than your own (DD)</a:t>
            </a:r>
            <a:endParaRPr lang="en-US" altLang="en-US" sz="2200" dirty="0" smtClean="0">
              <a:solidFill>
                <a:srgbClr val="7A1A57"/>
              </a:solidFill>
            </a:endParaRPr>
          </a:p>
        </p:txBody>
      </p:sp>
      <p:sp>
        <p:nvSpPr>
          <p:cNvPr id="9" name="Rectangle 8"/>
          <p:cNvSpPr>
            <a:spLocks noChangeArrowheads="1"/>
          </p:cNvSpPr>
          <p:nvPr/>
        </p:nvSpPr>
        <p:spPr bwMode="auto">
          <a:xfrm>
            <a:off x="381000" y="2028736"/>
            <a:ext cx="8458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marL="342900" indent="-342900" eaLnBrk="1" hangingPunct="1">
              <a:spcBef>
                <a:spcPts val="300"/>
              </a:spcBef>
              <a:spcAft>
                <a:spcPts val="600"/>
              </a:spcAft>
              <a:buFont typeface="Symbol" panose="05050102010706020507" pitchFamily="18" charset="2"/>
              <a:buChar char=""/>
            </a:pPr>
            <a:r>
              <a:rPr lang="en-US" altLang="en-US" sz="2200" dirty="0">
                <a:solidFill>
                  <a:srgbClr val="7A1A57"/>
                </a:solidFill>
              </a:rPr>
              <a:t>Discussed course topics, ideas, or concepts with a faculty member outside of class (SF)</a:t>
            </a:r>
            <a:endParaRPr lang="en-US" altLang="en-US" sz="2200" dirty="0" smtClean="0">
              <a:solidFill>
                <a:srgbClr val="7A1A57"/>
              </a:solidFill>
            </a:endParaRPr>
          </a:p>
        </p:txBody>
      </p:sp>
    </p:spTree>
    <p:extLst>
      <p:ext uri="{BB962C8B-B14F-4D97-AF65-F5344CB8AC3E}">
        <p14:creationId xmlns:p14="http://schemas.microsoft.com/office/powerpoint/2010/main" val="367148368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6083300" y="4225420"/>
            <a:ext cx="2514600" cy="2438400"/>
          </a:xfrm>
          <a:prstGeom prst="roundRect">
            <a:avLst/>
          </a:prstGeom>
          <a:solidFill>
            <a:srgbClr val="EFAA22"/>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276600" y="4225420"/>
            <a:ext cx="2514600" cy="2438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457200" y="4225420"/>
            <a:ext cx="2514600" cy="2438400"/>
          </a:xfrm>
          <a:prstGeom prst="roundRect">
            <a:avLst/>
          </a:prstGeom>
          <a:solidFill>
            <a:srgbClr val="EFAA22"/>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083300" y="1524000"/>
            <a:ext cx="2514600" cy="2438400"/>
          </a:xfrm>
          <a:prstGeom prst="roundRect">
            <a:avLst/>
          </a:prstGeom>
          <a:solidFill>
            <a:schemeClr val="accent5">
              <a:lumMod val="9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270250" y="1524000"/>
            <a:ext cx="2514600" cy="2438400"/>
          </a:xfrm>
          <a:prstGeom prst="roundRect">
            <a:avLst/>
          </a:prstGeom>
          <a:solidFill>
            <a:srgbClr val="EFAA22"/>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457200" y="1524000"/>
            <a:ext cx="2514600" cy="2438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86" name="Rectangle 1"/>
          <p:cNvSpPr>
            <a:spLocks noGrp="1" noChangeArrowheads="1"/>
          </p:cNvSpPr>
          <p:nvPr>
            <p:ph type="title"/>
          </p:nvPr>
        </p:nvSpPr>
        <p:spPr/>
        <p:txBody>
          <a:bodyPr/>
          <a:lstStyle/>
          <a:p>
            <a:r>
              <a:rPr lang="en-US" altLang="en-US" dirty="0" smtClean="0"/>
              <a:t>NSSE High Impact Practices</a:t>
            </a:r>
          </a:p>
        </p:txBody>
      </p:sp>
      <p:graphicFrame>
        <p:nvGraphicFramePr>
          <p:cNvPr id="2" name="Diagram 1"/>
          <p:cNvGraphicFramePr/>
          <p:nvPr>
            <p:extLst>
              <p:ext uri="{D42A27DB-BD31-4B8C-83A1-F6EECF244321}">
                <p14:modId xmlns:p14="http://schemas.microsoft.com/office/powerpoint/2010/main" val="286236031"/>
              </p:ext>
            </p:extLst>
          </p:nvPr>
        </p:nvGraphicFramePr>
        <p:xfrm>
          <a:off x="38100" y="1600200"/>
          <a:ext cx="8991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792609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Grp="1" noChangeArrowheads="1"/>
          </p:cNvSpPr>
          <p:nvPr>
            <p:ph type="title"/>
          </p:nvPr>
        </p:nvSpPr>
        <p:spPr/>
        <p:txBody>
          <a:bodyPr/>
          <a:lstStyle/>
          <a:p>
            <a:r>
              <a:rPr lang="en-US" altLang="en-US" dirty="0" smtClean="0"/>
              <a:t>NSSE Engagement Indicators</a:t>
            </a:r>
          </a:p>
        </p:txBody>
      </p:sp>
      <p:sp>
        <p:nvSpPr>
          <p:cNvPr id="67587" name="Text Box 21"/>
          <p:cNvSpPr txBox="1">
            <a:spLocks noChangeArrowheads="1"/>
          </p:cNvSpPr>
          <p:nvPr/>
        </p:nvSpPr>
        <p:spPr bwMode="auto">
          <a:xfrm>
            <a:off x="4999038" y="5093783"/>
            <a:ext cx="2590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50000"/>
              </a:spcBef>
              <a:buClrTx/>
              <a:buFontTx/>
              <a:buNone/>
            </a:pPr>
            <a:r>
              <a:rPr lang="en-US" altLang="en-US" sz="2000" b="1" dirty="0">
                <a:solidFill>
                  <a:schemeClr val="bg1"/>
                </a:solidFill>
              </a:rPr>
              <a:t>Student – Faculty Interaction</a:t>
            </a:r>
          </a:p>
        </p:txBody>
      </p:sp>
      <p:pic>
        <p:nvPicPr>
          <p:cNvPr id="67589"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t="12448" b="13635"/>
          <a:stretch>
            <a:fillRect/>
          </a:stretch>
        </p:blipFill>
        <p:spPr bwMode="auto">
          <a:xfrm>
            <a:off x="5962651" y="1905000"/>
            <a:ext cx="3066584" cy="16377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67590" name="Picture 42"/>
          <p:cNvPicPr>
            <a:picLocks noChangeAspect="1" noChangeArrowheads="1"/>
          </p:cNvPicPr>
          <p:nvPr/>
        </p:nvPicPr>
        <p:blipFill>
          <a:blip r:embed="rId4" cstate="print">
            <a:extLst>
              <a:ext uri="{28A0092B-C50C-407E-A947-70E740481C1C}">
                <a14:useLocalDpi xmlns:a14="http://schemas.microsoft.com/office/drawing/2010/main" val="0"/>
              </a:ext>
            </a:extLst>
          </a:blip>
          <a:srcRect b="25078"/>
          <a:stretch>
            <a:fillRect/>
          </a:stretch>
        </p:blipFill>
        <p:spPr bwMode="auto">
          <a:xfrm>
            <a:off x="5981701" y="3729620"/>
            <a:ext cx="3066583" cy="89721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67591" name="Picture 43"/>
          <p:cNvPicPr>
            <a:picLocks noChangeAspect="1" noChangeArrowheads="1"/>
          </p:cNvPicPr>
          <p:nvPr/>
        </p:nvPicPr>
        <p:blipFill>
          <a:blip r:embed="rId5" cstate="print">
            <a:extLst>
              <a:ext uri="{28A0092B-C50C-407E-A947-70E740481C1C}">
                <a14:useLocalDpi xmlns:a14="http://schemas.microsoft.com/office/drawing/2010/main" val="0"/>
              </a:ext>
            </a:extLst>
          </a:blip>
          <a:srcRect t="2" b="28935"/>
          <a:stretch>
            <a:fillRect/>
          </a:stretch>
        </p:blipFill>
        <p:spPr bwMode="auto">
          <a:xfrm>
            <a:off x="5982118" y="4790181"/>
            <a:ext cx="3055394" cy="83566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67592" name="Picture 47"/>
          <p:cNvPicPr>
            <a:picLocks noChangeAspect="1" noChangeArrowheads="1"/>
          </p:cNvPicPr>
          <p:nvPr/>
        </p:nvPicPr>
        <p:blipFill>
          <a:blip r:embed="rId6" cstate="print">
            <a:extLst>
              <a:ext uri="{28A0092B-C50C-407E-A947-70E740481C1C}">
                <a14:useLocalDpi xmlns:a14="http://schemas.microsoft.com/office/drawing/2010/main" val="0"/>
              </a:ext>
            </a:extLst>
          </a:blip>
          <a:srcRect b="24336"/>
          <a:stretch>
            <a:fillRect/>
          </a:stretch>
        </p:blipFill>
        <p:spPr bwMode="auto">
          <a:xfrm>
            <a:off x="5981701" y="5801765"/>
            <a:ext cx="3066584" cy="86364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67593" name="AutoShape 4"/>
          <p:cNvSpPr>
            <a:spLocks noChangeArrowheads="1"/>
          </p:cNvSpPr>
          <p:nvPr/>
        </p:nvSpPr>
        <p:spPr bwMode="auto">
          <a:xfrm>
            <a:off x="822960" y="2403835"/>
            <a:ext cx="4206240" cy="640080"/>
          </a:xfrm>
          <a:prstGeom prst="homePlate">
            <a:avLst/>
          </a:prstGeom>
          <a:solidFill>
            <a:srgbClr val="EFAA22"/>
          </a:solidFill>
          <a:ln w="19050" cap="sq">
            <a:solidFill>
              <a:schemeClr val="tx1"/>
            </a:solidFill>
            <a:miter lim="800000"/>
            <a:headEnd type="none" w="sm" len="sm"/>
            <a:tailEnd type="none" w="sm" len="sm"/>
          </a:ln>
          <a:effectLst/>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
                <a:srgbClr val="E3C131"/>
              </a:buClr>
              <a:buFont typeface="Wingdings" pitchFamily="2" charset="2"/>
              <a:buNone/>
            </a:pPr>
            <a:r>
              <a:rPr lang="en-US" altLang="en-US" sz="1800" b="1" dirty="0">
                <a:solidFill>
                  <a:srgbClr val="002D62"/>
                </a:solidFill>
              </a:rPr>
              <a:t>Academic Challenge</a:t>
            </a:r>
            <a:endParaRPr lang="en-US" altLang="en-US" sz="1800" dirty="0">
              <a:solidFill>
                <a:srgbClr val="002D62"/>
              </a:solidFill>
              <a:latin typeface="Tahoma" pitchFamily="34" charset="0"/>
            </a:endParaRPr>
          </a:p>
        </p:txBody>
      </p:sp>
      <p:sp>
        <p:nvSpPr>
          <p:cNvPr id="51" name="AutoShape 5"/>
          <p:cNvSpPr>
            <a:spLocks noChangeArrowheads="1"/>
          </p:cNvSpPr>
          <p:nvPr/>
        </p:nvSpPr>
        <p:spPr bwMode="auto">
          <a:xfrm>
            <a:off x="822960" y="4887972"/>
            <a:ext cx="4206240" cy="640080"/>
          </a:xfrm>
          <a:prstGeom prst="homePlate">
            <a:avLst/>
          </a:prstGeom>
          <a:solidFill>
            <a:srgbClr val="EFAA22"/>
          </a:solidFill>
          <a:ln w="19050" cap="sq">
            <a:solidFill>
              <a:srgbClr val="000099"/>
            </a:solidFill>
            <a:miter lim="800000"/>
            <a:headEnd type="none" w="sm" len="sm"/>
            <a:tailEnd type="none" w="sm" len="sm"/>
          </a:ln>
          <a:effectLst/>
        </p:spPr>
        <p:txBody>
          <a:bodyPr wrap="none" anchor="ctr"/>
          <a:lstStyle/>
          <a:p>
            <a:pPr algn="ctr">
              <a:defRPr/>
            </a:pPr>
            <a:r>
              <a:rPr lang="en-US" b="1" dirty="0">
                <a:solidFill>
                  <a:srgbClr val="002D62"/>
                </a:solidFill>
                <a:latin typeface="Frutiger Linotype"/>
                <a:ea typeface="+mn-ea"/>
                <a:cs typeface="+mn-cs"/>
              </a:rPr>
              <a:t>Experiences with Faculty</a:t>
            </a:r>
          </a:p>
        </p:txBody>
      </p:sp>
      <p:sp>
        <p:nvSpPr>
          <p:cNvPr id="52" name="AutoShape 6"/>
          <p:cNvSpPr>
            <a:spLocks noChangeArrowheads="1"/>
          </p:cNvSpPr>
          <p:nvPr/>
        </p:nvSpPr>
        <p:spPr bwMode="auto">
          <a:xfrm>
            <a:off x="822960" y="3858188"/>
            <a:ext cx="4206240" cy="640080"/>
          </a:xfrm>
          <a:prstGeom prst="homePlate">
            <a:avLst/>
          </a:prstGeom>
          <a:solidFill>
            <a:srgbClr val="EFAA22"/>
          </a:solidFill>
          <a:ln w="19050" cap="sq">
            <a:solidFill>
              <a:schemeClr val="tx1"/>
            </a:solidFill>
            <a:miter lim="800000"/>
            <a:headEnd type="none" w="sm" len="sm"/>
            <a:tailEnd type="none" w="sm" len="sm"/>
          </a:ln>
          <a:effectLst/>
        </p:spPr>
        <p:txBody>
          <a:bodyPr wrap="none" anchor="ctr"/>
          <a:lstStyle/>
          <a:p>
            <a:pPr algn="ctr">
              <a:buClr>
                <a:srgbClr val="E3C131"/>
              </a:buClr>
              <a:buFont typeface="Wingdings" pitchFamily="2" charset="2"/>
              <a:buNone/>
              <a:defRPr/>
            </a:pPr>
            <a:r>
              <a:rPr lang="en-US" b="1" dirty="0">
                <a:solidFill>
                  <a:srgbClr val="002D62"/>
                </a:solidFill>
                <a:latin typeface="Frutiger Linotype"/>
                <a:ea typeface="+mn-ea"/>
                <a:cs typeface="+mn-cs"/>
              </a:rPr>
              <a:t>Learning with Peers</a:t>
            </a:r>
          </a:p>
        </p:txBody>
      </p:sp>
      <p:sp>
        <p:nvSpPr>
          <p:cNvPr id="67596" name="AutoShape 7"/>
          <p:cNvSpPr>
            <a:spLocks noChangeArrowheads="1"/>
          </p:cNvSpPr>
          <p:nvPr/>
        </p:nvSpPr>
        <p:spPr bwMode="auto">
          <a:xfrm>
            <a:off x="822960" y="5913546"/>
            <a:ext cx="4206240" cy="640080"/>
          </a:xfrm>
          <a:prstGeom prst="homePlate">
            <a:avLst/>
          </a:prstGeom>
          <a:solidFill>
            <a:srgbClr val="EFAA22"/>
          </a:solidFill>
          <a:ln w="19050" cap="sq">
            <a:solidFill>
              <a:schemeClr val="tx1"/>
            </a:solidFill>
            <a:miter lim="800000"/>
            <a:headEnd type="none" w="sm" len="sm"/>
            <a:tailEnd type="none" w="sm" len="sm"/>
          </a:ln>
          <a:effectLst/>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b="1" dirty="0">
              <a:solidFill>
                <a:srgbClr val="002D62"/>
              </a:solidFill>
              <a:latin typeface="Tahoma" pitchFamily="34" charset="0"/>
            </a:endParaRPr>
          </a:p>
          <a:p>
            <a:pPr algn="ctr" eaLnBrk="1" hangingPunct="1">
              <a:spcBef>
                <a:spcPct val="0"/>
              </a:spcBef>
              <a:buClrTx/>
              <a:buFontTx/>
              <a:buNone/>
            </a:pPr>
            <a:r>
              <a:rPr lang="en-US" altLang="en-US" sz="1800" b="1" dirty="0">
                <a:solidFill>
                  <a:srgbClr val="002D62"/>
                </a:solidFill>
              </a:rPr>
              <a:t>Campus Environment</a:t>
            </a:r>
          </a:p>
          <a:p>
            <a:pPr algn="ctr" eaLnBrk="1" hangingPunct="1">
              <a:spcBef>
                <a:spcPct val="0"/>
              </a:spcBef>
              <a:buClrTx/>
              <a:buFontTx/>
              <a:buNone/>
            </a:pPr>
            <a:endParaRPr lang="en-US" altLang="en-US" sz="1800" dirty="0">
              <a:solidFill>
                <a:srgbClr val="002D62"/>
              </a:solidFill>
              <a:latin typeface="Tahoma" pitchFamily="34" charset="0"/>
            </a:endParaRPr>
          </a:p>
        </p:txBody>
      </p:sp>
      <p:sp>
        <p:nvSpPr>
          <p:cNvPr id="67597" name="Rectangle 6"/>
          <p:cNvSpPr>
            <a:spLocks noChangeArrowheads="1"/>
          </p:cNvSpPr>
          <p:nvPr/>
        </p:nvSpPr>
        <p:spPr bwMode="auto">
          <a:xfrm>
            <a:off x="152400" y="1544638"/>
            <a:ext cx="5715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eaLnBrk="1" hangingPunct="1"/>
            <a:r>
              <a:rPr lang="en-US" altLang="en-US" sz="2000" b="1" dirty="0">
                <a:solidFill>
                  <a:srgbClr val="7A1A57"/>
                </a:solidFill>
              </a:rPr>
              <a:t>Meaningful </a:t>
            </a:r>
            <a:r>
              <a:rPr lang="en-US" altLang="en-US" sz="2000" b="1" dirty="0" smtClean="0">
                <a:solidFill>
                  <a:srgbClr val="7A1A57"/>
                </a:solidFill>
              </a:rPr>
              <a:t>Academic Engagement </a:t>
            </a:r>
            <a:r>
              <a:rPr lang="en-US" altLang="en-US" sz="2000" b="1" dirty="0">
                <a:solidFill>
                  <a:srgbClr val="7A1A57"/>
                </a:solidFill>
              </a:rPr>
              <a:t>Themes</a:t>
            </a:r>
          </a:p>
        </p:txBody>
      </p:sp>
      <p:sp>
        <p:nvSpPr>
          <p:cNvPr id="67598" name="Rectangle 54"/>
          <p:cNvSpPr>
            <a:spLocks noChangeArrowheads="1"/>
          </p:cNvSpPr>
          <p:nvPr/>
        </p:nvSpPr>
        <p:spPr bwMode="auto">
          <a:xfrm>
            <a:off x="5962650" y="1546225"/>
            <a:ext cx="3181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eaLnBrk="1" hangingPunct="1"/>
            <a:r>
              <a:rPr lang="en-US" altLang="en-US" sz="2000" b="1" dirty="0">
                <a:solidFill>
                  <a:srgbClr val="7A1A57"/>
                </a:solidFill>
              </a:rPr>
              <a:t>Engagement Indicators</a:t>
            </a:r>
          </a:p>
        </p:txBody>
      </p:sp>
    </p:spTree>
    <p:extLst>
      <p:ext uri="{BB962C8B-B14F-4D97-AF65-F5344CB8AC3E}">
        <p14:creationId xmlns:p14="http://schemas.microsoft.com/office/powerpoint/2010/main" val="115303141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Grp="1" noChangeArrowheads="1"/>
          </p:cNvSpPr>
          <p:nvPr>
            <p:ph type="title"/>
          </p:nvPr>
        </p:nvSpPr>
        <p:spPr/>
        <p:txBody>
          <a:bodyPr/>
          <a:lstStyle/>
          <a:p>
            <a:r>
              <a:rPr lang="en-US" altLang="en-US" dirty="0" smtClean="0"/>
              <a:t>Engagement Indicators Worksheet</a:t>
            </a:r>
          </a:p>
        </p:txBody>
      </p:sp>
      <p:sp>
        <p:nvSpPr>
          <p:cNvPr id="67597" name="Rectangle 6"/>
          <p:cNvSpPr>
            <a:spLocks noChangeArrowheads="1"/>
          </p:cNvSpPr>
          <p:nvPr/>
        </p:nvSpPr>
        <p:spPr bwMode="auto">
          <a:xfrm>
            <a:off x="228600" y="1659553"/>
            <a:ext cx="86868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marL="623888" indent="-623888" eaLnBrk="1" hangingPunct="1">
              <a:buFont typeface="Arial" panose="020B0604020202020204" pitchFamily="34" charset="0"/>
              <a:buChar char="•"/>
            </a:pPr>
            <a:r>
              <a:rPr lang="en-US" altLang="en-US" sz="2400" b="1" u="sng" dirty="0" smtClean="0">
                <a:solidFill>
                  <a:srgbClr val="7A1A57"/>
                </a:solidFill>
              </a:rPr>
              <a:t>Prediction</a:t>
            </a:r>
            <a:r>
              <a:rPr lang="en-US" altLang="en-US" sz="2400" b="1" dirty="0" smtClean="0">
                <a:solidFill>
                  <a:srgbClr val="7A1A57"/>
                </a:solidFill>
              </a:rPr>
              <a:t>:   </a:t>
            </a:r>
            <a:r>
              <a:rPr lang="en-US" altLang="en-US" sz="2400" dirty="0" smtClean="0">
                <a:solidFill>
                  <a:srgbClr val="7A1A57"/>
                </a:solidFill>
              </a:rPr>
              <a:t>for the engagement indicators, predict whether each is a strength, weakness or average for WNE (compared to the national average).</a:t>
            </a:r>
          </a:p>
          <a:p>
            <a:pPr eaLnBrk="1" hangingPunct="1"/>
            <a:r>
              <a:rPr lang="en-US" altLang="en-US" sz="2400" dirty="0" smtClean="0">
                <a:solidFill>
                  <a:srgbClr val="7A1A57"/>
                </a:solidFill>
              </a:rPr>
              <a:t>	KEY:		+   strength	</a:t>
            </a:r>
          </a:p>
          <a:p>
            <a:pPr eaLnBrk="1" hangingPunct="1"/>
            <a:r>
              <a:rPr lang="en-US" altLang="en-US" sz="2400" dirty="0">
                <a:solidFill>
                  <a:srgbClr val="7A1A57"/>
                </a:solidFill>
              </a:rPr>
              <a:t>	</a:t>
            </a:r>
            <a:r>
              <a:rPr lang="en-US" altLang="en-US" sz="2400" dirty="0" smtClean="0">
                <a:solidFill>
                  <a:srgbClr val="7A1A57"/>
                </a:solidFill>
              </a:rPr>
              <a:t>		=   about average	</a:t>
            </a:r>
          </a:p>
          <a:p>
            <a:pPr eaLnBrk="1" hangingPunct="1"/>
            <a:r>
              <a:rPr lang="en-US" altLang="en-US" sz="2400" dirty="0">
                <a:solidFill>
                  <a:srgbClr val="7A1A57"/>
                </a:solidFill>
              </a:rPr>
              <a:t>	</a:t>
            </a:r>
            <a:r>
              <a:rPr lang="en-US" altLang="en-US" sz="2400" dirty="0" smtClean="0">
                <a:solidFill>
                  <a:srgbClr val="7A1A57"/>
                </a:solidFill>
              </a:rPr>
              <a:t>		</a:t>
            </a:r>
            <a:r>
              <a:rPr lang="en-US" altLang="en-US" sz="2400" b="1" dirty="0" smtClean="0">
                <a:solidFill>
                  <a:srgbClr val="7A1A57"/>
                </a:solidFill>
                <a:latin typeface="Courier New" panose="02070309020205020404" pitchFamily="49" charset="0"/>
                <a:cs typeface="Courier New" panose="02070309020205020404" pitchFamily="49" charset="0"/>
              </a:rPr>
              <a:t>-</a:t>
            </a:r>
            <a:r>
              <a:rPr lang="en-US" altLang="en-US" sz="2400" dirty="0" smtClean="0">
                <a:solidFill>
                  <a:srgbClr val="7A1A57"/>
                </a:solidFill>
              </a:rPr>
              <a:t>   needs improvement </a:t>
            </a:r>
          </a:p>
          <a:p>
            <a:pPr eaLnBrk="1" hangingPunct="1"/>
            <a:endParaRPr lang="en-US" altLang="en-US" sz="2400" b="1" dirty="0" smtClean="0">
              <a:solidFill>
                <a:srgbClr val="7A1A57"/>
              </a:solidFill>
            </a:endParaRPr>
          </a:p>
          <a:p>
            <a:pPr marL="628650" indent="-628650" eaLnBrk="1" hangingPunct="1">
              <a:buFont typeface="Arial" panose="020B0604020202020204" pitchFamily="34" charset="0"/>
              <a:buChar char="•"/>
            </a:pPr>
            <a:r>
              <a:rPr lang="en-US" altLang="en-US" sz="2400" b="1" u="sng" dirty="0" smtClean="0">
                <a:solidFill>
                  <a:srgbClr val="7A1A57"/>
                </a:solidFill>
              </a:rPr>
              <a:t>Preference</a:t>
            </a:r>
            <a:r>
              <a:rPr lang="en-US" altLang="en-US" sz="2400" b="1" dirty="0" smtClean="0">
                <a:solidFill>
                  <a:srgbClr val="7A1A57"/>
                </a:solidFill>
              </a:rPr>
              <a:t>: </a:t>
            </a:r>
            <a:r>
              <a:rPr lang="en-US" altLang="en-US" sz="2400" dirty="0" smtClean="0">
                <a:solidFill>
                  <a:srgbClr val="7A1A57"/>
                </a:solidFill>
              </a:rPr>
              <a:t>choose the 3 or 4 engagement indicators that you would like to see as a strength for WNE.</a:t>
            </a:r>
          </a:p>
          <a:p>
            <a:pPr eaLnBrk="1" hangingPunct="1"/>
            <a:r>
              <a:rPr lang="en-US" altLang="en-US" sz="2400" dirty="0" smtClean="0">
                <a:solidFill>
                  <a:srgbClr val="7A1A57"/>
                </a:solidFill>
              </a:rPr>
              <a:t>	KEY:		+   strength</a:t>
            </a:r>
          </a:p>
          <a:p>
            <a:pPr eaLnBrk="1" hangingPunct="1"/>
            <a:endParaRPr lang="en-US" altLang="en-US" sz="2400" b="1" dirty="0" smtClean="0">
              <a:solidFill>
                <a:srgbClr val="7A1A57"/>
              </a:solidFill>
            </a:endParaRPr>
          </a:p>
          <a:p>
            <a:pPr marL="628650" indent="-628650" eaLnBrk="1" hangingPunct="1">
              <a:buFont typeface="Arial" panose="020B0604020202020204" pitchFamily="34" charset="0"/>
              <a:buChar char="•"/>
            </a:pPr>
            <a:r>
              <a:rPr lang="en-US" altLang="en-US" sz="2400" dirty="0" smtClean="0">
                <a:solidFill>
                  <a:srgbClr val="7A1A57"/>
                </a:solidFill>
              </a:rPr>
              <a:t>On the index card, write the 3 or 4 engagement indicators that you chose for the Preference column.</a:t>
            </a:r>
            <a:endParaRPr lang="en-US" altLang="en-US" sz="2400" dirty="0">
              <a:solidFill>
                <a:srgbClr val="7A1A57"/>
              </a:solidFill>
            </a:endParaRPr>
          </a:p>
        </p:txBody>
      </p:sp>
    </p:spTree>
    <p:extLst>
      <p:ext uri="{BB962C8B-B14F-4D97-AF65-F5344CB8AC3E}">
        <p14:creationId xmlns:p14="http://schemas.microsoft.com/office/powerpoint/2010/main" val="78061183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15000"/>
            <a:ext cx="13985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5715000"/>
            <a:ext cx="18192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r="15338"/>
          <a:stretch>
            <a:fillRect/>
          </a:stretch>
        </p:blipFill>
        <p:spPr bwMode="auto">
          <a:xfrm>
            <a:off x="7964488" y="5715000"/>
            <a:ext cx="117951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r="28796"/>
          <a:stretch>
            <a:fillRect/>
          </a:stretch>
        </p:blipFill>
        <p:spPr bwMode="auto">
          <a:xfrm>
            <a:off x="3200400" y="5715000"/>
            <a:ext cx="129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l="4189"/>
          <a:stretch>
            <a:fillRect/>
          </a:stretch>
        </p:blipFill>
        <p:spPr bwMode="auto">
          <a:xfrm>
            <a:off x="4495800" y="5715000"/>
            <a:ext cx="17430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72200" y="5715000"/>
            <a:ext cx="1819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4" name="Rectangle 10"/>
          <p:cNvSpPr>
            <a:spLocks noChangeArrowheads="1"/>
          </p:cNvSpPr>
          <p:nvPr/>
        </p:nvSpPr>
        <p:spPr bwMode="auto">
          <a:xfrm>
            <a:off x="609600" y="2362200"/>
            <a:ext cx="7696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eaLnBrk="1" hangingPunct="1">
              <a:spcBef>
                <a:spcPct val="0"/>
              </a:spcBef>
              <a:buClrTx/>
              <a:buFontTx/>
              <a:buNone/>
            </a:pPr>
            <a:endParaRPr lang="en-US" altLang="en-US" sz="4400" dirty="0">
              <a:solidFill>
                <a:srgbClr val="2D2D8A"/>
              </a:solidFill>
              <a:latin typeface="Arial" panose="020B0604020202020204" pitchFamily="34" charset="0"/>
              <a:cs typeface="Arial" panose="020B0604020202020204" pitchFamily="34" charset="0"/>
            </a:endParaRPr>
          </a:p>
        </p:txBody>
      </p:sp>
      <p:sp>
        <p:nvSpPr>
          <p:cNvPr id="70666" name="Rectangle 2"/>
          <p:cNvSpPr txBox="1">
            <a:spLocks noChangeArrowheads="1"/>
          </p:cNvSpPr>
          <p:nvPr/>
        </p:nvSpPr>
        <p:spPr bwMode="auto">
          <a:xfrm>
            <a:off x="0" y="6629400"/>
            <a:ext cx="9144000" cy="228600"/>
          </a:xfrm>
          <a:prstGeom prst="rect">
            <a:avLst/>
          </a:prstGeom>
          <a:solidFill>
            <a:srgbClr val="7A1A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4800" dirty="0">
                <a:solidFill>
                  <a:srgbClr val="FFF5B5"/>
                </a:solidFill>
                <a:latin typeface="Tahoma" pitchFamily="34" charset="0"/>
              </a:rPr>
              <a:t/>
            </a:r>
            <a:br>
              <a:rPr lang="en-US" altLang="en-US" sz="4800" dirty="0">
                <a:solidFill>
                  <a:srgbClr val="FFF5B5"/>
                </a:solidFill>
                <a:latin typeface="Tahoma" pitchFamily="34" charset="0"/>
              </a:rPr>
            </a:br>
            <a:endParaRPr lang="en-US" altLang="en-US" sz="4800" dirty="0">
              <a:solidFill>
                <a:srgbClr val="FFF5B5"/>
              </a:solidFill>
              <a:latin typeface="Tahoma" pitchFamily="34" charset="0"/>
            </a:endParaRPr>
          </a:p>
        </p:txBody>
      </p:sp>
      <p:sp>
        <p:nvSpPr>
          <p:cNvPr id="2" name="Content Placeholder 1"/>
          <p:cNvSpPr>
            <a:spLocks noGrp="1"/>
          </p:cNvSpPr>
          <p:nvPr>
            <p:ph sz="quarter" idx="11"/>
          </p:nvPr>
        </p:nvSpPr>
        <p:spPr/>
        <p:txBody>
          <a:bodyPr/>
          <a:lstStyle/>
          <a:p>
            <a:pPr algn="ctr"/>
            <a:r>
              <a:rPr lang="en-US" dirty="0" smtClean="0"/>
              <a:t>Our 2016 NSSE Snapshot</a:t>
            </a:r>
            <a:endParaRPr lang="en-US" dirty="0">
              <a:solidFill>
                <a:srgbClr val="FF0000"/>
              </a:solidFill>
            </a:endParaRPr>
          </a:p>
        </p:txBody>
      </p:sp>
    </p:spTree>
    <p:extLst>
      <p:ext uri="{BB962C8B-B14F-4D97-AF65-F5344CB8AC3E}">
        <p14:creationId xmlns:p14="http://schemas.microsoft.com/office/powerpoint/2010/main" val="1104997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a:lstStyle/>
          <a:p>
            <a:r>
              <a:rPr lang="en-US" dirty="0" smtClean="0"/>
              <a:t>WNE Engagement Indicators comparison to NSSE National</a:t>
            </a:r>
          </a:p>
        </p:txBody>
      </p:sp>
      <p:pic>
        <p:nvPicPr>
          <p:cNvPr id="4" name="Picture 3"/>
          <p:cNvPicPr>
            <a:picLocks noChangeAspect="1"/>
          </p:cNvPicPr>
          <p:nvPr/>
        </p:nvPicPr>
        <p:blipFill>
          <a:blip r:embed="rId3"/>
          <a:stretch>
            <a:fillRect/>
          </a:stretch>
        </p:blipFill>
        <p:spPr>
          <a:xfrm>
            <a:off x="2571750" y="1524000"/>
            <a:ext cx="6496050" cy="5257800"/>
          </a:xfrm>
          <a:prstGeom prst="rect">
            <a:avLst/>
          </a:prstGeom>
        </p:spPr>
      </p:pic>
      <p:pic>
        <p:nvPicPr>
          <p:cNvPr id="6" name="Picture 5"/>
          <p:cNvPicPr>
            <a:picLocks noChangeAspect="1"/>
          </p:cNvPicPr>
          <p:nvPr/>
        </p:nvPicPr>
        <p:blipFill>
          <a:blip r:embed="rId4"/>
          <a:stretch>
            <a:fillRect/>
          </a:stretch>
        </p:blipFill>
        <p:spPr>
          <a:xfrm>
            <a:off x="76200" y="2590800"/>
            <a:ext cx="2311400" cy="3467100"/>
          </a:xfrm>
          <a:prstGeom prst="rect">
            <a:avLst/>
          </a:prstGeom>
        </p:spPr>
      </p:pic>
      <p:cxnSp>
        <p:nvCxnSpPr>
          <p:cNvPr id="10" name="Straight Connector 9"/>
          <p:cNvCxnSpPr/>
          <p:nvPr/>
        </p:nvCxnSpPr>
        <p:spPr>
          <a:xfrm>
            <a:off x="2571750" y="1447800"/>
            <a:ext cx="0" cy="54102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WNE </a:t>
            </a:r>
            <a:r>
              <a:rPr lang="en-US" dirty="0" smtClean="0"/>
              <a:t>First Year Retention Rates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4499034"/>
              </p:ext>
            </p:extLst>
          </p:nvPr>
        </p:nvGraphicFramePr>
        <p:xfrm>
          <a:off x="419100" y="1676400"/>
          <a:ext cx="82296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751237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WNE </a:t>
            </a:r>
            <a:r>
              <a:rPr lang="en-US" dirty="0" smtClean="0"/>
              <a:t>Diversity Rates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488111"/>
              </p:ext>
            </p:extLst>
          </p:nvPr>
        </p:nvGraphicFramePr>
        <p:xfrm>
          <a:off x="838201" y="2133600"/>
          <a:ext cx="7238999" cy="3505198"/>
        </p:xfrm>
        <a:graphic>
          <a:graphicData uri="http://schemas.openxmlformats.org/drawingml/2006/table">
            <a:tbl>
              <a:tblPr firstRow="1" firstCol="1" bandRow="1">
                <a:tableStyleId>{5C22544A-7EE6-4342-B048-85BDC9FD1C3A}</a:tableStyleId>
              </a:tblPr>
              <a:tblGrid>
                <a:gridCol w="927680"/>
                <a:gridCol w="1113216"/>
                <a:gridCol w="1435842"/>
                <a:gridCol w="1068894"/>
                <a:gridCol w="1664672"/>
                <a:gridCol w="1028695"/>
              </a:tblGrid>
              <a:tr h="1200412">
                <a:tc>
                  <a:txBody>
                    <a:bodyPr/>
                    <a:lstStyle/>
                    <a:p>
                      <a:pPr marL="0" marR="0" algn="ctr">
                        <a:lnSpc>
                          <a:spcPct val="107000"/>
                        </a:lnSpc>
                        <a:spcBef>
                          <a:spcPts val="0"/>
                        </a:spcBef>
                        <a:spcAft>
                          <a:spcPts val="0"/>
                        </a:spcAft>
                      </a:pPr>
                      <a:r>
                        <a:rPr lang="en-US" sz="1800" dirty="0">
                          <a:solidFill>
                            <a:schemeClr val="tx1"/>
                          </a:solidFill>
                          <a:effectLst/>
                          <a:latin typeface="Calibri" panose="020F0502020204030204" pitchFamily="34" charset="0"/>
                        </a:rPr>
                        <a:t>Year</a:t>
                      </a:r>
                      <a:endParaRPr lang="en-US"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chemeClr val="tx1"/>
                          </a:solidFill>
                          <a:effectLst/>
                          <a:latin typeface="Calibri" panose="020F0502020204030204" pitchFamily="34" charset="0"/>
                        </a:rPr>
                        <a:t>Domestic Minority Students</a:t>
                      </a:r>
                      <a:endParaRPr lang="en-US"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chemeClr val="tx1"/>
                          </a:solidFill>
                          <a:effectLst/>
                          <a:latin typeface="Calibri" panose="020F0502020204030204" pitchFamily="34" charset="0"/>
                        </a:rPr>
                        <a:t>International Students</a:t>
                      </a:r>
                      <a:endParaRPr lang="en-US"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chemeClr val="tx1"/>
                          </a:solidFill>
                          <a:effectLst/>
                          <a:latin typeface="Calibri" panose="020F0502020204030204" pitchFamily="34" charset="0"/>
                        </a:rPr>
                        <a:t>Diversity Total</a:t>
                      </a:r>
                      <a:endParaRPr lang="en-US"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chemeClr val="tx1"/>
                          </a:solidFill>
                          <a:effectLst/>
                          <a:latin typeface="Calibri" panose="020F0502020204030204" pitchFamily="34" charset="0"/>
                        </a:rPr>
                        <a:t>Fulltime</a:t>
                      </a:r>
                    </a:p>
                    <a:p>
                      <a:pPr marL="0" marR="0" algn="ctr">
                        <a:lnSpc>
                          <a:spcPct val="107000"/>
                        </a:lnSpc>
                        <a:spcBef>
                          <a:spcPts val="0"/>
                        </a:spcBef>
                        <a:spcAft>
                          <a:spcPts val="0"/>
                        </a:spcAft>
                      </a:pPr>
                      <a:r>
                        <a:rPr lang="en-US" sz="1800" dirty="0">
                          <a:solidFill>
                            <a:schemeClr val="tx1"/>
                          </a:solidFill>
                          <a:effectLst/>
                          <a:latin typeface="Calibri" panose="020F0502020204030204" pitchFamily="34" charset="0"/>
                        </a:rPr>
                        <a:t>Undergraduate Population</a:t>
                      </a:r>
                      <a:endParaRPr lang="en-US"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chemeClr val="tx1"/>
                          </a:solidFill>
                          <a:effectLst/>
                          <a:latin typeface="Calibri" panose="020F0502020204030204" pitchFamily="34" charset="0"/>
                        </a:rPr>
                        <a:t>Diversity Rate </a:t>
                      </a:r>
                      <a:endParaRPr lang="en-US"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r>
              <a:tr h="384131">
                <a:tc>
                  <a:txBody>
                    <a:bodyPr/>
                    <a:lstStyle/>
                    <a:p>
                      <a:pPr marL="0" marR="0" algn="ctr">
                        <a:lnSpc>
                          <a:spcPct val="107000"/>
                        </a:lnSpc>
                        <a:spcBef>
                          <a:spcPts val="0"/>
                        </a:spcBef>
                        <a:spcAft>
                          <a:spcPts val="0"/>
                        </a:spcAft>
                      </a:pPr>
                      <a:r>
                        <a:rPr lang="en-US" sz="1800" dirty="0">
                          <a:solidFill>
                            <a:schemeClr val="tx1"/>
                          </a:solidFill>
                          <a:effectLst/>
                          <a:latin typeface="Calibri" panose="020F0502020204030204" pitchFamily="34" charset="0"/>
                        </a:rPr>
                        <a:t>2011</a:t>
                      </a:r>
                      <a:endParaRPr lang="en-US"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Calibri" panose="020F0502020204030204" pitchFamily="34" charset="0"/>
                        </a:rPr>
                        <a:t>375</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Calibri" panose="020F0502020204030204" pitchFamily="34" charset="0"/>
                        </a:rPr>
                        <a:t>15</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Calibri" panose="020F0502020204030204" pitchFamily="34" charset="0"/>
                        </a:rPr>
                        <a:t>390</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Calibri" panose="020F0502020204030204" pitchFamily="34" charset="0"/>
                        </a:rPr>
                        <a:t>2472</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latin typeface="Calibri" panose="020F0502020204030204" pitchFamily="34" charset="0"/>
                        </a:rPr>
                        <a:t>15.8%</a:t>
                      </a:r>
                      <a:endParaRPr lang="en-US" sz="1800" b="1" dirty="0">
                        <a:effectLst/>
                        <a:latin typeface="Calibri" panose="020F0502020204030204" pitchFamily="34" charset="0"/>
                        <a:ea typeface="Calibri" panose="020F0502020204030204" pitchFamily="34" charset="0"/>
                      </a:endParaRPr>
                    </a:p>
                  </a:txBody>
                  <a:tcPr marL="68580" marR="68580" marT="0" marB="0" anchor="ctr"/>
                </a:tc>
              </a:tr>
              <a:tr h="384131">
                <a:tc>
                  <a:txBody>
                    <a:bodyPr/>
                    <a:lstStyle/>
                    <a:p>
                      <a:pPr marL="0" marR="0" algn="ctr">
                        <a:lnSpc>
                          <a:spcPct val="107000"/>
                        </a:lnSpc>
                        <a:spcBef>
                          <a:spcPts val="0"/>
                        </a:spcBef>
                        <a:spcAft>
                          <a:spcPts val="0"/>
                        </a:spcAft>
                      </a:pPr>
                      <a:r>
                        <a:rPr lang="en-US" sz="1800" dirty="0">
                          <a:solidFill>
                            <a:schemeClr val="tx1"/>
                          </a:solidFill>
                          <a:effectLst/>
                          <a:latin typeface="Calibri" panose="020F0502020204030204" pitchFamily="34" charset="0"/>
                        </a:rPr>
                        <a:t>2012</a:t>
                      </a:r>
                      <a:endParaRPr lang="en-US"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Calibri" panose="020F0502020204030204" pitchFamily="34" charset="0"/>
                        </a:rPr>
                        <a:t>394</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Calibri" panose="020F0502020204030204" pitchFamily="34" charset="0"/>
                        </a:rPr>
                        <a:t>30</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Calibri" panose="020F0502020204030204" pitchFamily="34" charset="0"/>
                        </a:rPr>
                        <a:t>424</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Calibri" panose="020F0502020204030204" pitchFamily="34" charset="0"/>
                        </a:rPr>
                        <a:t>2520</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latin typeface="Calibri" panose="020F0502020204030204" pitchFamily="34" charset="0"/>
                        </a:rPr>
                        <a:t>16.8%</a:t>
                      </a:r>
                      <a:endParaRPr lang="en-US" sz="1800" b="1" dirty="0">
                        <a:effectLst/>
                        <a:latin typeface="Calibri" panose="020F0502020204030204" pitchFamily="34" charset="0"/>
                        <a:ea typeface="Calibri" panose="020F0502020204030204" pitchFamily="34" charset="0"/>
                      </a:endParaRPr>
                    </a:p>
                  </a:txBody>
                  <a:tcPr marL="68580" marR="68580" marT="0" marB="0" anchor="ctr"/>
                </a:tc>
              </a:tr>
              <a:tr h="384131">
                <a:tc>
                  <a:txBody>
                    <a:bodyPr/>
                    <a:lstStyle/>
                    <a:p>
                      <a:pPr marL="0" marR="0" algn="ctr">
                        <a:lnSpc>
                          <a:spcPct val="107000"/>
                        </a:lnSpc>
                        <a:spcBef>
                          <a:spcPts val="0"/>
                        </a:spcBef>
                        <a:spcAft>
                          <a:spcPts val="0"/>
                        </a:spcAft>
                      </a:pPr>
                      <a:r>
                        <a:rPr lang="en-US" sz="1800" dirty="0">
                          <a:solidFill>
                            <a:schemeClr val="tx1"/>
                          </a:solidFill>
                          <a:effectLst/>
                          <a:latin typeface="Calibri" panose="020F0502020204030204" pitchFamily="34" charset="0"/>
                        </a:rPr>
                        <a:t>2013</a:t>
                      </a:r>
                      <a:endParaRPr lang="en-US"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Calibri" panose="020F0502020204030204" pitchFamily="34" charset="0"/>
                        </a:rPr>
                        <a:t>416</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rPr>
                        <a:t>52</a:t>
                      </a:r>
                      <a:endParaRPr lang="en-US" sz="18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Calibri" panose="020F0502020204030204" pitchFamily="34" charset="0"/>
                        </a:rPr>
                        <a:t>468</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Calibri" panose="020F0502020204030204" pitchFamily="34" charset="0"/>
                        </a:rPr>
                        <a:t>2498</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latin typeface="Calibri" panose="020F0502020204030204" pitchFamily="34" charset="0"/>
                        </a:rPr>
                        <a:t>18.7%</a:t>
                      </a:r>
                      <a:endParaRPr lang="en-US" sz="1800" b="1" dirty="0">
                        <a:effectLst/>
                        <a:latin typeface="Calibri" panose="020F0502020204030204" pitchFamily="34" charset="0"/>
                        <a:ea typeface="Calibri" panose="020F0502020204030204" pitchFamily="34" charset="0"/>
                      </a:endParaRPr>
                    </a:p>
                  </a:txBody>
                  <a:tcPr marL="68580" marR="68580" marT="0" marB="0" anchor="ctr"/>
                </a:tc>
              </a:tr>
              <a:tr h="384131">
                <a:tc>
                  <a:txBody>
                    <a:bodyPr/>
                    <a:lstStyle/>
                    <a:p>
                      <a:pPr marL="0" marR="0" algn="ctr">
                        <a:lnSpc>
                          <a:spcPct val="107000"/>
                        </a:lnSpc>
                        <a:spcBef>
                          <a:spcPts val="0"/>
                        </a:spcBef>
                        <a:spcAft>
                          <a:spcPts val="0"/>
                        </a:spcAft>
                      </a:pPr>
                      <a:r>
                        <a:rPr lang="en-US" sz="1800" dirty="0">
                          <a:solidFill>
                            <a:schemeClr val="tx1"/>
                          </a:solidFill>
                          <a:effectLst/>
                          <a:latin typeface="Calibri" panose="020F0502020204030204" pitchFamily="34" charset="0"/>
                        </a:rPr>
                        <a:t>2014</a:t>
                      </a:r>
                      <a:endParaRPr lang="en-US"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rPr>
                        <a:t>471</a:t>
                      </a:r>
                      <a:endParaRPr lang="en-US" sz="18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rPr>
                        <a:t>74</a:t>
                      </a:r>
                      <a:endParaRPr lang="en-US" sz="18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rPr>
                        <a:t>545</a:t>
                      </a:r>
                      <a:endParaRPr lang="en-US" sz="18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Calibri" panose="020F0502020204030204" pitchFamily="34" charset="0"/>
                        </a:rPr>
                        <a:t>2576</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latin typeface="Calibri" panose="020F0502020204030204" pitchFamily="34" charset="0"/>
                        </a:rPr>
                        <a:t>21.2%</a:t>
                      </a:r>
                      <a:endParaRPr lang="en-US" sz="1800" b="1" dirty="0">
                        <a:effectLst/>
                        <a:latin typeface="Calibri" panose="020F0502020204030204" pitchFamily="34" charset="0"/>
                        <a:ea typeface="Calibri" panose="020F0502020204030204" pitchFamily="34" charset="0"/>
                      </a:endParaRPr>
                    </a:p>
                  </a:txBody>
                  <a:tcPr marL="68580" marR="68580" marT="0" marB="0" anchor="ctr"/>
                </a:tc>
              </a:tr>
              <a:tr h="384131">
                <a:tc>
                  <a:txBody>
                    <a:bodyPr/>
                    <a:lstStyle/>
                    <a:p>
                      <a:pPr marL="0" marR="0" algn="ctr">
                        <a:lnSpc>
                          <a:spcPct val="107000"/>
                        </a:lnSpc>
                        <a:spcBef>
                          <a:spcPts val="0"/>
                        </a:spcBef>
                        <a:spcAft>
                          <a:spcPts val="0"/>
                        </a:spcAft>
                      </a:pPr>
                      <a:r>
                        <a:rPr lang="en-US" sz="1800" dirty="0">
                          <a:solidFill>
                            <a:schemeClr val="tx1"/>
                          </a:solidFill>
                          <a:effectLst/>
                          <a:latin typeface="Calibri" panose="020F0502020204030204" pitchFamily="34" charset="0"/>
                        </a:rPr>
                        <a:t>2015</a:t>
                      </a:r>
                      <a:endParaRPr lang="en-US"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rPr>
                        <a:t>475</a:t>
                      </a:r>
                      <a:endParaRPr lang="en-US" sz="18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rPr>
                        <a:t>89</a:t>
                      </a:r>
                      <a:endParaRPr lang="en-US" sz="18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rPr>
                        <a:t>564</a:t>
                      </a:r>
                      <a:endParaRPr lang="en-US" sz="18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Calibri" panose="020F0502020204030204" pitchFamily="34" charset="0"/>
                        </a:rPr>
                        <a:t>2578</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latin typeface="Calibri" panose="020F0502020204030204" pitchFamily="34" charset="0"/>
                        </a:rPr>
                        <a:t>21.8%</a:t>
                      </a:r>
                      <a:endParaRPr lang="en-US" sz="1800" b="1" dirty="0">
                        <a:effectLst/>
                        <a:latin typeface="Calibri" panose="020F0502020204030204" pitchFamily="34" charset="0"/>
                        <a:ea typeface="Calibri" panose="020F0502020204030204" pitchFamily="34" charset="0"/>
                      </a:endParaRPr>
                    </a:p>
                  </a:txBody>
                  <a:tcPr marL="68580" marR="68580" marT="0" marB="0" anchor="ctr"/>
                </a:tc>
              </a:tr>
              <a:tr h="384131">
                <a:tc>
                  <a:txBody>
                    <a:bodyPr/>
                    <a:lstStyle/>
                    <a:p>
                      <a:pPr marL="0" marR="0" algn="ctr">
                        <a:lnSpc>
                          <a:spcPct val="107000"/>
                        </a:lnSpc>
                        <a:spcBef>
                          <a:spcPts val="0"/>
                        </a:spcBef>
                        <a:spcAft>
                          <a:spcPts val="0"/>
                        </a:spcAft>
                      </a:pPr>
                      <a:r>
                        <a:rPr lang="en-US" sz="1800" dirty="0">
                          <a:solidFill>
                            <a:schemeClr val="tx1"/>
                          </a:solidFill>
                          <a:effectLst/>
                          <a:latin typeface="Calibri" panose="020F0502020204030204" pitchFamily="34" charset="0"/>
                        </a:rPr>
                        <a:t>2016</a:t>
                      </a:r>
                      <a:endParaRPr lang="en-US"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rPr>
                        <a:t>486</a:t>
                      </a:r>
                      <a:endParaRPr lang="en-US" sz="18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rPr>
                        <a:t>93</a:t>
                      </a:r>
                      <a:endParaRPr lang="en-US" sz="18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rPr>
                        <a:t>579</a:t>
                      </a:r>
                      <a:endParaRPr lang="en-US" sz="18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rPr>
                        <a:t>2580</a:t>
                      </a:r>
                      <a:endParaRPr lang="en-US" sz="18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latin typeface="Calibri" panose="020F0502020204030204" pitchFamily="34" charset="0"/>
                        </a:rPr>
                        <a:t>22.4%</a:t>
                      </a:r>
                      <a:endParaRPr lang="en-US" sz="1800" b="1" dirty="0">
                        <a:effectLst/>
                        <a:latin typeface="Calibri" panose="020F0502020204030204" pitchFamily="34" charset="0"/>
                        <a:ea typeface="Calibri" panose="020F0502020204030204" pitchFamily="34" charset="0"/>
                      </a:endParaRPr>
                    </a:p>
                  </a:txBody>
                  <a:tcPr marL="68580" marR="68580" marT="0" marB="0" anchor="ctr"/>
                </a:tc>
              </a:tr>
            </a:tbl>
          </a:graphicData>
        </a:graphic>
      </p:graphicFrame>
    </p:spTree>
    <p:extLst>
      <p:ext uri="{BB962C8B-B14F-4D97-AF65-F5344CB8AC3E}">
        <p14:creationId xmlns:p14="http://schemas.microsoft.com/office/powerpoint/2010/main" val="2076590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dirty="0" smtClean="0"/>
              <a:t>Presentation Overview</a:t>
            </a:r>
          </a:p>
        </p:txBody>
      </p:sp>
      <p:sp>
        <p:nvSpPr>
          <p:cNvPr id="59395" name="Rectangle 3"/>
          <p:cNvSpPr>
            <a:spLocks noGrp="1" noChangeArrowheads="1"/>
          </p:cNvSpPr>
          <p:nvPr>
            <p:ph type="body" idx="1"/>
          </p:nvPr>
        </p:nvSpPr>
        <p:spPr/>
        <p:txBody>
          <a:bodyPr/>
          <a:lstStyle/>
          <a:p>
            <a:pPr marL="457200" indent="-457200">
              <a:buClr>
                <a:srgbClr val="7A1A57"/>
              </a:buClr>
              <a:buFont typeface="+mj-lt"/>
              <a:buAutoNum type="arabicPeriod"/>
            </a:pPr>
            <a:r>
              <a:rPr lang="en-US" altLang="en-US" dirty="0" smtClean="0"/>
              <a:t>What is NSSE?</a:t>
            </a:r>
          </a:p>
          <a:p>
            <a:pPr marL="457200" indent="-457200">
              <a:buClr>
                <a:srgbClr val="7A1A57"/>
              </a:buClr>
              <a:buFont typeface="+mj-lt"/>
              <a:buAutoNum type="arabicPeriod"/>
            </a:pPr>
            <a:r>
              <a:rPr lang="en-US" altLang="en-US" dirty="0" smtClean="0"/>
              <a:t>A Look at WNE’s NSSE Data</a:t>
            </a:r>
          </a:p>
          <a:p>
            <a:pPr marL="457200" indent="-457200">
              <a:buClr>
                <a:srgbClr val="7A1A57"/>
              </a:buClr>
              <a:buFont typeface="+mj-lt"/>
              <a:buAutoNum type="arabicPeriod"/>
            </a:pPr>
            <a:r>
              <a:rPr lang="en-US" altLang="en-US" dirty="0" smtClean="0"/>
              <a:t>Our NSSE 2016 Snapshot</a:t>
            </a:r>
          </a:p>
          <a:p>
            <a:pPr marL="457200" indent="-457200">
              <a:buClr>
                <a:srgbClr val="7A1A57"/>
              </a:buClr>
              <a:buFont typeface="+mj-lt"/>
              <a:buAutoNum type="arabicPeriod"/>
            </a:pPr>
            <a:r>
              <a:rPr lang="en-US" altLang="en-US" dirty="0" smtClean="0"/>
              <a:t>How Can We Use NSSE Data?</a:t>
            </a:r>
          </a:p>
          <a:p>
            <a:pPr marL="457200" indent="-457200">
              <a:buClr>
                <a:srgbClr val="7A1A57"/>
              </a:buClr>
              <a:buFont typeface="+mj-lt"/>
              <a:buAutoNum type="arabicPeriod"/>
            </a:pPr>
            <a:r>
              <a:rPr lang="en-US" altLang="en-US" dirty="0" smtClean="0"/>
              <a:t>Questions &amp; Discussion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a:xfrm>
            <a:off x="228600" y="228600"/>
            <a:ext cx="8915400" cy="1143000"/>
          </a:xfrm>
        </p:spPr>
        <p:txBody>
          <a:bodyPr/>
          <a:lstStyle/>
          <a:p>
            <a:r>
              <a:rPr lang="en-US" dirty="0" smtClean="0"/>
              <a:t>WNE High Impact Practice Participation comparison to NSSE National</a:t>
            </a:r>
          </a:p>
        </p:txBody>
      </p:sp>
      <p:pic>
        <p:nvPicPr>
          <p:cNvPr id="2" name="Picture 1"/>
          <p:cNvPicPr>
            <a:picLocks noChangeAspect="1"/>
          </p:cNvPicPr>
          <p:nvPr/>
        </p:nvPicPr>
        <p:blipFill>
          <a:blip r:embed="rId3"/>
          <a:stretch>
            <a:fillRect/>
          </a:stretch>
        </p:blipFill>
        <p:spPr>
          <a:xfrm>
            <a:off x="251791" y="2362200"/>
            <a:ext cx="8587409" cy="3657600"/>
          </a:xfrm>
          <a:prstGeom prst="rect">
            <a:avLst/>
          </a:prstGeom>
        </p:spPr>
      </p:pic>
    </p:spTree>
    <p:extLst>
      <p:ext uri="{BB962C8B-B14F-4D97-AF65-F5344CB8AC3E}">
        <p14:creationId xmlns:p14="http://schemas.microsoft.com/office/powerpoint/2010/main" val="35031234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a:lstStyle/>
          <a:p>
            <a:r>
              <a:rPr lang="en-US" dirty="0" smtClean="0"/>
              <a:t>WNE Highest and Lowest Performing Items compared to NSSE National</a:t>
            </a:r>
          </a:p>
        </p:txBody>
      </p:sp>
      <p:sp>
        <p:nvSpPr>
          <p:cNvPr id="76804" name="Rectangle 3"/>
          <p:cNvSpPr>
            <a:spLocks noGrp="1" noChangeArrowheads="1"/>
          </p:cNvSpPr>
          <p:nvPr>
            <p:ph type="body" sz="half" idx="1"/>
          </p:nvPr>
        </p:nvSpPr>
        <p:spPr>
          <a:xfrm>
            <a:off x="228600" y="1600200"/>
            <a:ext cx="8534400" cy="5105400"/>
          </a:xfrm>
        </p:spPr>
        <p:txBody>
          <a:bodyPr/>
          <a:lstStyle/>
          <a:p>
            <a:pPr algn="ctr"/>
            <a:r>
              <a:rPr lang="en-US" dirty="0" smtClean="0">
                <a:solidFill>
                  <a:srgbClr val="003399"/>
                </a:solidFill>
              </a:rPr>
              <a:t>First Year Students</a:t>
            </a:r>
            <a:endParaRPr lang="en-US" altLang="en-US" dirty="0" smtClean="0">
              <a:solidFill>
                <a:srgbClr val="003399"/>
              </a:solidFill>
            </a:endParaRPr>
          </a:p>
        </p:txBody>
      </p:sp>
      <p:pic>
        <p:nvPicPr>
          <p:cNvPr id="2" name="Picture 1"/>
          <p:cNvPicPr>
            <a:picLocks noChangeAspect="1"/>
          </p:cNvPicPr>
          <p:nvPr/>
        </p:nvPicPr>
        <p:blipFill>
          <a:blip r:embed="rId3"/>
          <a:stretch>
            <a:fillRect/>
          </a:stretch>
        </p:blipFill>
        <p:spPr>
          <a:xfrm>
            <a:off x="95249" y="2162034"/>
            <a:ext cx="9048751" cy="4226065"/>
          </a:xfrm>
          <a:prstGeom prst="rect">
            <a:avLst/>
          </a:prstGeom>
        </p:spPr>
      </p:pic>
    </p:spTree>
    <p:extLst>
      <p:ext uri="{BB962C8B-B14F-4D97-AF65-F5344CB8AC3E}">
        <p14:creationId xmlns:p14="http://schemas.microsoft.com/office/powerpoint/2010/main" val="5407328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a:lstStyle/>
          <a:p>
            <a:r>
              <a:rPr lang="en-US" dirty="0" smtClean="0"/>
              <a:t>WNE Highest and Lowest Performing Items compared to NSSE National</a:t>
            </a:r>
          </a:p>
        </p:txBody>
      </p:sp>
      <p:sp>
        <p:nvSpPr>
          <p:cNvPr id="76804" name="Rectangle 3"/>
          <p:cNvSpPr>
            <a:spLocks noGrp="1" noChangeArrowheads="1"/>
          </p:cNvSpPr>
          <p:nvPr>
            <p:ph type="body" sz="half" idx="1"/>
          </p:nvPr>
        </p:nvSpPr>
        <p:spPr>
          <a:xfrm>
            <a:off x="228600" y="1600200"/>
            <a:ext cx="8534400" cy="5105400"/>
          </a:xfrm>
        </p:spPr>
        <p:txBody>
          <a:bodyPr/>
          <a:lstStyle/>
          <a:p>
            <a:pPr algn="ctr"/>
            <a:r>
              <a:rPr lang="en-US" dirty="0" smtClean="0">
                <a:solidFill>
                  <a:srgbClr val="003399"/>
                </a:solidFill>
              </a:rPr>
              <a:t>Seniors</a:t>
            </a:r>
            <a:endParaRPr lang="en-US" altLang="en-US" dirty="0" smtClean="0">
              <a:solidFill>
                <a:srgbClr val="003399"/>
              </a:solidFill>
            </a:endParaRPr>
          </a:p>
        </p:txBody>
      </p:sp>
      <p:pic>
        <p:nvPicPr>
          <p:cNvPr id="3" name="Picture 2"/>
          <p:cNvPicPr>
            <a:picLocks noChangeAspect="1"/>
          </p:cNvPicPr>
          <p:nvPr/>
        </p:nvPicPr>
        <p:blipFill>
          <a:blip r:embed="rId3"/>
          <a:stretch>
            <a:fillRect/>
          </a:stretch>
        </p:blipFill>
        <p:spPr>
          <a:xfrm>
            <a:off x="129146" y="2286000"/>
            <a:ext cx="8913254" cy="4191000"/>
          </a:xfrm>
          <a:prstGeom prst="rect">
            <a:avLst/>
          </a:prstGeom>
        </p:spPr>
      </p:pic>
    </p:spTree>
    <p:extLst>
      <p:ext uri="{BB962C8B-B14F-4D97-AF65-F5344CB8AC3E}">
        <p14:creationId xmlns:p14="http://schemas.microsoft.com/office/powerpoint/2010/main" val="19483838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p:txBody>
          <a:bodyPr/>
          <a:lstStyle/>
          <a:p>
            <a:r>
              <a:rPr lang="en-US" dirty="0"/>
              <a:t>Time Spent Preparing for Class</a:t>
            </a:r>
            <a:endParaRPr lang="en-US" altLang="en-US" dirty="0"/>
          </a:p>
        </p:txBody>
      </p:sp>
      <p:pic>
        <p:nvPicPr>
          <p:cNvPr id="6" name="Picture 5"/>
          <p:cNvPicPr>
            <a:picLocks noChangeAspect="1"/>
          </p:cNvPicPr>
          <p:nvPr/>
        </p:nvPicPr>
        <p:blipFill>
          <a:blip r:embed="rId3"/>
          <a:stretch>
            <a:fillRect/>
          </a:stretch>
        </p:blipFill>
        <p:spPr>
          <a:xfrm>
            <a:off x="1409700" y="3133725"/>
            <a:ext cx="5981700" cy="3648075"/>
          </a:xfrm>
          <a:prstGeom prst="rect">
            <a:avLst/>
          </a:prstGeom>
        </p:spPr>
      </p:pic>
      <p:sp>
        <p:nvSpPr>
          <p:cNvPr id="7" name="Content Placeholder 1"/>
          <p:cNvSpPr>
            <a:spLocks noGrp="1"/>
          </p:cNvSpPr>
          <p:nvPr>
            <p:ph sz="half" idx="1"/>
          </p:nvPr>
        </p:nvSpPr>
        <p:spPr>
          <a:xfrm>
            <a:off x="381000" y="1676400"/>
            <a:ext cx="8153400" cy="1905000"/>
          </a:xfrm>
        </p:spPr>
        <p:txBody>
          <a:bodyPr/>
          <a:lstStyle/>
          <a:p>
            <a:pPr marL="114300" lvl="1" indent="0">
              <a:buNone/>
            </a:pPr>
            <a:r>
              <a:rPr lang="en-US" altLang="en-US" sz="2800" dirty="0" smtClean="0"/>
              <a:t>About how many hours do you spend in a typical 7-day week preparing for class? </a:t>
            </a:r>
            <a:endParaRPr lang="en-US" altLang="en-US" sz="2800" dirty="0"/>
          </a:p>
        </p:txBody>
      </p:sp>
    </p:spTree>
    <p:extLst>
      <p:ext uri="{BB962C8B-B14F-4D97-AF65-F5344CB8AC3E}">
        <p14:creationId xmlns:p14="http://schemas.microsoft.com/office/powerpoint/2010/main" val="3729318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p:txBody>
          <a:bodyPr/>
          <a:lstStyle/>
          <a:p>
            <a:r>
              <a:rPr lang="en-US" dirty="0"/>
              <a:t>Reading and Writing</a:t>
            </a:r>
          </a:p>
        </p:txBody>
      </p:sp>
      <p:sp>
        <p:nvSpPr>
          <p:cNvPr id="2" name="Content Placeholder 1"/>
          <p:cNvSpPr>
            <a:spLocks noGrp="1"/>
          </p:cNvSpPr>
          <p:nvPr>
            <p:ph sz="half" idx="1"/>
          </p:nvPr>
        </p:nvSpPr>
        <p:spPr>
          <a:xfrm>
            <a:off x="228600" y="1524000"/>
            <a:ext cx="8610600" cy="1752600"/>
          </a:xfrm>
        </p:spPr>
        <p:txBody>
          <a:bodyPr/>
          <a:lstStyle/>
          <a:p>
            <a:pPr marL="114300" lvl="1" indent="0">
              <a:buNone/>
            </a:pPr>
            <a:r>
              <a:rPr lang="en-US" altLang="en-US" sz="2800" dirty="0" smtClean="0"/>
              <a:t>A summary of the number of hours students spent reading for their courses and the average number of pages of assigned writing.</a:t>
            </a:r>
            <a:endParaRPr lang="en-US" altLang="en-US" sz="2800" dirty="0"/>
          </a:p>
        </p:txBody>
      </p:sp>
      <p:pic>
        <p:nvPicPr>
          <p:cNvPr id="5" name="Picture 4"/>
          <p:cNvPicPr>
            <a:picLocks noChangeAspect="1"/>
          </p:cNvPicPr>
          <p:nvPr/>
        </p:nvPicPr>
        <p:blipFill>
          <a:blip r:embed="rId3"/>
          <a:stretch>
            <a:fillRect/>
          </a:stretch>
        </p:blipFill>
        <p:spPr>
          <a:xfrm>
            <a:off x="76200" y="3505200"/>
            <a:ext cx="8965095" cy="3218687"/>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a:xfrm>
            <a:off x="304800" y="228600"/>
            <a:ext cx="8305800" cy="990600"/>
          </a:xfrm>
        </p:spPr>
        <p:txBody>
          <a:bodyPr/>
          <a:lstStyle/>
          <a:p>
            <a:r>
              <a:rPr lang="en-US" dirty="0"/>
              <a:t>Challenging Students to Do Their Best Work</a:t>
            </a:r>
          </a:p>
        </p:txBody>
      </p:sp>
      <p:sp>
        <p:nvSpPr>
          <p:cNvPr id="2" name="Content Placeholder 1"/>
          <p:cNvSpPr>
            <a:spLocks noGrp="1"/>
          </p:cNvSpPr>
          <p:nvPr>
            <p:ph sz="half" idx="1"/>
          </p:nvPr>
        </p:nvSpPr>
        <p:spPr>
          <a:xfrm>
            <a:off x="228600" y="1524000"/>
            <a:ext cx="8610600" cy="1752600"/>
          </a:xfrm>
        </p:spPr>
        <p:txBody>
          <a:bodyPr/>
          <a:lstStyle/>
          <a:p>
            <a:pPr marL="114300" lvl="1" indent="0">
              <a:buNone/>
            </a:pPr>
            <a:r>
              <a:rPr lang="en-US" altLang="en-US" sz="2800" dirty="0" smtClean="0"/>
              <a:t>To what extent did students’ courses challenge them to do their best work?</a:t>
            </a:r>
            <a:endParaRPr lang="en-US" altLang="en-US" sz="2800" dirty="0"/>
          </a:p>
        </p:txBody>
      </p:sp>
      <p:pic>
        <p:nvPicPr>
          <p:cNvPr id="3" name="Picture 2"/>
          <p:cNvPicPr>
            <a:picLocks noChangeAspect="1"/>
          </p:cNvPicPr>
          <p:nvPr/>
        </p:nvPicPr>
        <p:blipFill>
          <a:blip r:embed="rId3"/>
          <a:stretch>
            <a:fillRect/>
          </a:stretch>
        </p:blipFill>
        <p:spPr>
          <a:xfrm>
            <a:off x="1447800" y="2830531"/>
            <a:ext cx="6400800" cy="4027469"/>
          </a:xfrm>
          <a:prstGeom prst="rect">
            <a:avLst/>
          </a:prstGeom>
        </p:spPr>
      </p:pic>
    </p:spTree>
    <p:extLst>
      <p:ext uri="{BB962C8B-B14F-4D97-AF65-F5344CB8AC3E}">
        <p14:creationId xmlns:p14="http://schemas.microsoft.com/office/powerpoint/2010/main" val="32007999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p:txBody>
          <a:bodyPr/>
          <a:lstStyle/>
          <a:p>
            <a:r>
              <a:rPr lang="en-US" dirty="0"/>
              <a:t>Academic Emphasis</a:t>
            </a:r>
          </a:p>
        </p:txBody>
      </p:sp>
      <p:sp>
        <p:nvSpPr>
          <p:cNvPr id="2" name="Content Placeholder 1"/>
          <p:cNvSpPr>
            <a:spLocks noGrp="1"/>
          </p:cNvSpPr>
          <p:nvPr>
            <p:ph sz="half" idx="1"/>
          </p:nvPr>
        </p:nvSpPr>
        <p:spPr>
          <a:xfrm>
            <a:off x="228600" y="1524000"/>
            <a:ext cx="8610600" cy="1752600"/>
          </a:xfrm>
        </p:spPr>
        <p:txBody>
          <a:bodyPr/>
          <a:lstStyle/>
          <a:p>
            <a:pPr marL="114300" lvl="1" indent="0">
              <a:buNone/>
            </a:pPr>
            <a:r>
              <a:rPr lang="en-US" altLang="en-US" sz="2800" dirty="0" smtClean="0"/>
              <a:t>How much did students say WNE emphasizes spending significant time studying and on academic work?</a:t>
            </a:r>
            <a:endParaRPr lang="en-US" altLang="en-US" sz="2800" dirty="0"/>
          </a:p>
        </p:txBody>
      </p:sp>
      <p:pic>
        <p:nvPicPr>
          <p:cNvPr id="4" name="Picture 3"/>
          <p:cNvPicPr>
            <a:picLocks noChangeAspect="1"/>
          </p:cNvPicPr>
          <p:nvPr/>
        </p:nvPicPr>
        <p:blipFill>
          <a:blip r:embed="rId3"/>
          <a:stretch>
            <a:fillRect/>
          </a:stretch>
        </p:blipFill>
        <p:spPr>
          <a:xfrm>
            <a:off x="1828800" y="2971800"/>
            <a:ext cx="5214938" cy="3866099"/>
          </a:xfrm>
          <a:prstGeom prst="rect">
            <a:avLst/>
          </a:prstGeom>
        </p:spPr>
      </p:pic>
    </p:spTree>
    <p:extLst>
      <p:ext uri="{BB962C8B-B14F-4D97-AF65-F5344CB8AC3E}">
        <p14:creationId xmlns:p14="http://schemas.microsoft.com/office/powerpoint/2010/main" val="14797708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15000"/>
            <a:ext cx="13985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5715000"/>
            <a:ext cx="18192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r="15338"/>
          <a:stretch>
            <a:fillRect/>
          </a:stretch>
        </p:blipFill>
        <p:spPr bwMode="auto">
          <a:xfrm>
            <a:off x="7964488" y="5715000"/>
            <a:ext cx="117951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r="28796"/>
          <a:stretch>
            <a:fillRect/>
          </a:stretch>
        </p:blipFill>
        <p:spPr bwMode="auto">
          <a:xfrm>
            <a:off x="3200400" y="5715000"/>
            <a:ext cx="129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l="4189"/>
          <a:stretch>
            <a:fillRect/>
          </a:stretch>
        </p:blipFill>
        <p:spPr bwMode="auto">
          <a:xfrm>
            <a:off x="4495800" y="5715000"/>
            <a:ext cx="17430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72200" y="5715000"/>
            <a:ext cx="1819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6" name="Rectangle 2"/>
          <p:cNvSpPr txBox="1">
            <a:spLocks noChangeArrowheads="1"/>
          </p:cNvSpPr>
          <p:nvPr/>
        </p:nvSpPr>
        <p:spPr bwMode="auto">
          <a:xfrm>
            <a:off x="0" y="6629400"/>
            <a:ext cx="9144000" cy="228600"/>
          </a:xfrm>
          <a:prstGeom prst="rect">
            <a:avLst/>
          </a:prstGeom>
          <a:solidFill>
            <a:srgbClr val="7A1A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4800" dirty="0">
                <a:solidFill>
                  <a:srgbClr val="FFF5B5"/>
                </a:solidFill>
                <a:latin typeface="Tahoma" pitchFamily="34" charset="0"/>
              </a:rPr>
              <a:t/>
            </a:r>
            <a:br>
              <a:rPr lang="en-US" altLang="en-US" sz="4800" dirty="0">
                <a:solidFill>
                  <a:srgbClr val="FFF5B5"/>
                </a:solidFill>
                <a:latin typeface="Tahoma" pitchFamily="34" charset="0"/>
              </a:rPr>
            </a:br>
            <a:endParaRPr lang="en-US" altLang="en-US" sz="4800" dirty="0">
              <a:solidFill>
                <a:srgbClr val="FFF5B5"/>
              </a:solidFill>
              <a:latin typeface="Tahoma" pitchFamily="34" charset="0"/>
            </a:endParaRPr>
          </a:p>
        </p:txBody>
      </p:sp>
      <p:sp>
        <p:nvSpPr>
          <p:cNvPr id="2" name="Content Placeholder 1"/>
          <p:cNvSpPr>
            <a:spLocks noGrp="1"/>
          </p:cNvSpPr>
          <p:nvPr>
            <p:ph sz="quarter" idx="11"/>
          </p:nvPr>
        </p:nvSpPr>
        <p:spPr>
          <a:xfrm>
            <a:off x="609600" y="2514600"/>
            <a:ext cx="8153400" cy="1524000"/>
          </a:xfrm>
        </p:spPr>
        <p:txBody>
          <a:bodyPr/>
          <a:lstStyle/>
          <a:p>
            <a:pPr algn="ctr"/>
            <a:r>
              <a:rPr lang="en-US" dirty="0" smtClean="0"/>
              <a:t>How Can We Use NSSE Data?</a:t>
            </a:r>
          </a:p>
        </p:txBody>
      </p:sp>
      <p:sp>
        <p:nvSpPr>
          <p:cNvPr id="60428" name="Rectangle 2"/>
          <p:cNvSpPr txBox="1">
            <a:spLocks noChangeArrowheads="1"/>
          </p:cNvSpPr>
          <p:nvPr/>
        </p:nvSpPr>
        <p:spPr bwMode="auto">
          <a:xfrm>
            <a:off x="0" y="0"/>
            <a:ext cx="9144000" cy="1600200"/>
          </a:xfrm>
          <a:prstGeom prst="rect">
            <a:avLst/>
          </a:prstGeom>
          <a:solidFill>
            <a:srgbClr val="00396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4800" dirty="0">
                <a:solidFill>
                  <a:srgbClr val="FFF5B5"/>
                </a:solidFill>
                <a:latin typeface="Tahoma" pitchFamily="34" charset="0"/>
              </a:rPr>
              <a:t/>
            </a:r>
            <a:br>
              <a:rPr lang="en-US" altLang="en-US" sz="4800" dirty="0">
                <a:solidFill>
                  <a:srgbClr val="FFF5B5"/>
                </a:solidFill>
                <a:latin typeface="Tahoma" pitchFamily="34" charset="0"/>
              </a:rPr>
            </a:br>
            <a:endParaRPr lang="en-US" altLang="en-US" sz="4800" dirty="0">
              <a:solidFill>
                <a:srgbClr val="FFF5B5"/>
              </a:solidFill>
              <a:latin typeface="Tahoma" pitchFamily="34" charset="0"/>
            </a:endParaRPr>
          </a:p>
        </p:txBody>
      </p:sp>
    </p:spTree>
    <p:extLst>
      <p:ext uri="{BB962C8B-B14F-4D97-AF65-F5344CB8AC3E}">
        <p14:creationId xmlns:p14="http://schemas.microsoft.com/office/powerpoint/2010/main" val="6776810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ltLang="en-US" dirty="0" smtClean="0"/>
              <a:t>Internal Campus Uses</a:t>
            </a:r>
          </a:p>
        </p:txBody>
      </p:sp>
      <p:sp>
        <p:nvSpPr>
          <p:cNvPr id="115715" name="Rectangle 3"/>
          <p:cNvSpPr>
            <a:spLocks noGrp="1" noChangeArrowheads="1"/>
          </p:cNvSpPr>
          <p:nvPr>
            <p:ph sz="half" idx="1"/>
          </p:nvPr>
        </p:nvSpPr>
        <p:spPr>
          <a:xfrm>
            <a:off x="152400" y="1447800"/>
            <a:ext cx="5646738" cy="5181600"/>
          </a:xfrm>
        </p:spPr>
        <p:txBody>
          <a:bodyPr/>
          <a:lstStyle/>
          <a:p>
            <a:pPr marL="342900" indent="-342900">
              <a:spcAft>
                <a:spcPts val="1000"/>
              </a:spcAft>
              <a:buClr>
                <a:srgbClr val="7A1A57"/>
              </a:buClr>
              <a:buFont typeface="Wingdings" panose="05000000000000000000" pitchFamily="2" charset="2"/>
              <a:buChar char="Ø"/>
            </a:pPr>
            <a:r>
              <a:rPr lang="en-US" altLang="en-US" sz="2000" dirty="0" smtClean="0"/>
              <a:t>Gauge status of campus priorities</a:t>
            </a:r>
          </a:p>
          <a:p>
            <a:pPr marL="342900" indent="-342900">
              <a:spcAft>
                <a:spcPts val="1000"/>
              </a:spcAft>
              <a:buClr>
                <a:srgbClr val="7A1A57"/>
              </a:buClr>
              <a:buFont typeface="Wingdings" panose="05000000000000000000" pitchFamily="2" charset="2"/>
              <a:buChar char="Ø"/>
            </a:pPr>
            <a:r>
              <a:rPr lang="en-US" altLang="en-US" sz="2000" dirty="0" smtClean="0"/>
              <a:t>Examine changes in student </a:t>
            </a:r>
            <a:br>
              <a:rPr lang="en-US" altLang="en-US" sz="2000" dirty="0" smtClean="0"/>
            </a:br>
            <a:r>
              <a:rPr lang="en-US" altLang="en-US" sz="2000" dirty="0" smtClean="0"/>
              <a:t>engagement between first </a:t>
            </a:r>
            <a:br>
              <a:rPr lang="en-US" altLang="en-US" sz="2000" dirty="0" smtClean="0"/>
            </a:br>
            <a:r>
              <a:rPr lang="en-US" altLang="en-US" sz="2000" dirty="0" smtClean="0"/>
              <a:t>and senior years</a:t>
            </a:r>
          </a:p>
          <a:p>
            <a:pPr marL="342900" indent="-342900">
              <a:spcAft>
                <a:spcPts val="1000"/>
              </a:spcAft>
              <a:buClr>
                <a:srgbClr val="7A1A57"/>
              </a:buClr>
              <a:buFont typeface="Wingdings" panose="05000000000000000000" pitchFamily="2" charset="2"/>
              <a:buChar char="Ø"/>
            </a:pPr>
            <a:r>
              <a:rPr lang="en-US" altLang="en-US" sz="2000" dirty="0" smtClean="0"/>
              <a:t>Assess campus </a:t>
            </a:r>
            <a:br>
              <a:rPr lang="en-US" altLang="en-US" sz="2000" dirty="0" smtClean="0"/>
            </a:br>
            <a:r>
              <a:rPr lang="en-US" altLang="en-US" sz="2000" dirty="0" smtClean="0"/>
              <a:t>progress over time</a:t>
            </a:r>
          </a:p>
          <a:p>
            <a:pPr marL="342900" indent="-342900">
              <a:spcAft>
                <a:spcPts val="1000"/>
              </a:spcAft>
              <a:buClr>
                <a:srgbClr val="7A1A57"/>
              </a:buClr>
              <a:buFont typeface="Wingdings" panose="05000000000000000000" pitchFamily="2" charset="2"/>
              <a:buChar char="Ø"/>
            </a:pPr>
            <a:r>
              <a:rPr lang="en-US" altLang="en-US" sz="2000" dirty="0" smtClean="0"/>
              <a:t>Encourage dialogue </a:t>
            </a:r>
            <a:br>
              <a:rPr lang="en-US" altLang="en-US" sz="2000" dirty="0" smtClean="0"/>
            </a:br>
            <a:r>
              <a:rPr lang="en-US" altLang="en-US" sz="2000" dirty="0" smtClean="0"/>
              <a:t>about good practice</a:t>
            </a:r>
          </a:p>
          <a:p>
            <a:pPr marL="342900" indent="-342900">
              <a:spcAft>
                <a:spcPts val="1000"/>
              </a:spcAft>
              <a:buClr>
                <a:srgbClr val="7A1A57"/>
              </a:buClr>
              <a:buFont typeface="Wingdings" panose="05000000000000000000" pitchFamily="2" charset="2"/>
              <a:buChar char="Ø"/>
            </a:pPr>
            <a:r>
              <a:rPr lang="en-US" altLang="en-US" sz="2000" dirty="0" smtClean="0"/>
              <a:t>Link with other data </a:t>
            </a:r>
            <a:br>
              <a:rPr lang="en-US" altLang="en-US" sz="2000" dirty="0" smtClean="0"/>
            </a:br>
            <a:r>
              <a:rPr lang="en-US" altLang="en-US" sz="2000" dirty="0" smtClean="0"/>
              <a:t>to test hypotheses, </a:t>
            </a:r>
            <a:br>
              <a:rPr lang="en-US" altLang="en-US" sz="2000" dirty="0" smtClean="0"/>
            </a:br>
            <a:r>
              <a:rPr lang="en-US" altLang="en-US" sz="2000" dirty="0" smtClean="0"/>
              <a:t>evaluate programs</a:t>
            </a:r>
          </a:p>
          <a:p>
            <a:pPr marL="342900" indent="-342900">
              <a:spcAft>
                <a:spcPts val="1000"/>
              </a:spcAft>
              <a:buClr>
                <a:srgbClr val="7A1A57"/>
              </a:buClr>
              <a:buFont typeface="Wingdings" panose="05000000000000000000" pitchFamily="2" charset="2"/>
              <a:buChar char="Ø"/>
            </a:pPr>
            <a:r>
              <a:rPr lang="en-US" altLang="en-US" sz="2000" dirty="0" smtClean="0"/>
              <a:t>Improve curricula, </a:t>
            </a:r>
            <a:br>
              <a:rPr lang="en-US" altLang="en-US" sz="2000" dirty="0" smtClean="0"/>
            </a:br>
            <a:r>
              <a:rPr lang="en-US" altLang="en-US" sz="2000" dirty="0" smtClean="0"/>
              <a:t>instruction, services</a:t>
            </a:r>
          </a:p>
        </p:txBody>
      </p:sp>
      <p:grpSp>
        <p:nvGrpSpPr>
          <p:cNvPr id="2" name="Group 1"/>
          <p:cNvGrpSpPr/>
          <p:nvPr/>
        </p:nvGrpSpPr>
        <p:grpSpPr>
          <a:xfrm>
            <a:off x="3429000" y="2133600"/>
            <a:ext cx="5448300" cy="4356100"/>
            <a:chOff x="3429000" y="2133600"/>
            <a:chExt cx="5448300" cy="4356100"/>
          </a:xfrm>
        </p:grpSpPr>
        <p:sp>
          <p:nvSpPr>
            <p:cNvPr id="56" name="Oval 4"/>
            <p:cNvSpPr>
              <a:spLocks noChangeArrowheads="1"/>
            </p:cNvSpPr>
            <p:nvPr/>
          </p:nvSpPr>
          <p:spPr bwMode="auto">
            <a:xfrm>
              <a:off x="5372100" y="2133600"/>
              <a:ext cx="1600200" cy="838200"/>
            </a:xfrm>
            <a:prstGeom prst="ellipse">
              <a:avLst/>
            </a:prstGeom>
            <a:solidFill>
              <a:schemeClr val="folHlink">
                <a:alpha val="65097"/>
              </a:schemeClr>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200" b="1" dirty="0">
                <a:solidFill>
                  <a:srgbClr val="000080"/>
                </a:solidFill>
                <a:latin typeface="Tahoma" pitchFamily="34" charset="0"/>
              </a:endParaRPr>
            </a:p>
          </p:txBody>
        </p:sp>
        <p:sp>
          <p:nvSpPr>
            <p:cNvPr id="57" name="AutoShape 5"/>
            <p:cNvSpPr>
              <a:spLocks noChangeArrowheads="1"/>
            </p:cNvSpPr>
            <p:nvPr/>
          </p:nvSpPr>
          <p:spPr bwMode="auto">
            <a:xfrm>
              <a:off x="5181600" y="3886200"/>
              <a:ext cx="1981200" cy="685800"/>
            </a:xfrm>
            <a:prstGeom prst="flowChart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2000" b="1" dirty="0">
                  <a:solidFill>
                    <a:srgbClr val="002D62"/>
                  </a:solidFill>
                  <a:latin typeface="Tahoma" pitchFamily="34" charset="0"/>
                </a:rPr>
                <a:t>Institutional</a:t>
              </a:r>
            </a:p>
            <a:p>
              <a:pPr algn="ctr" eaLnBrk="1" hangingPunct="1">
                <a:spcBef>
                  <a:spcPct val="0"/>
                </a:spcBef>
                <a:buClrTx/>
                <a:buFontTx/>
                <a:buNone/>
              </a:pPr>
              <a:r>
                <a:rPr lang="en-US" altLang="en-US" sz="2000" b="1" dirty="0">
                  <a:solidFill>
                    <a:srgbClr val="002D62"/>
                  </a:solidFill>
                  <a:latin typeface="Tahoma" pitchFamily="34" charset="0"/>
                </a:rPr>
                <a:t>Improvement</a:t>
              </a:r>
            </a:p>
          </p:txBody>
        </p:sp>
        <p:sp>
          <p:nvSpPr>
            <p:cNvPr id="58" name="Text Box 6"/>
            <p:cNvSpPr txBox="1">
              <a:spLocks noChangeArrowheads="1"/>
            </p:cNvSpPr>
            <p:nvPr/>
          </p:nvSpPr>
          <p:spPr bwMode="auto">
            <a:xfrm>
              <a:off x="5372100" y="2228850"/>
              <a:ext cx="1600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dirty="0">
                  <a:solidFill>
                    <a:srgbClr val="333399"/>
                  </a:solidFill>
                  <a:latin typeface="Tahoma" pitchFamily="34" charset="0"/>
                </a:rPr>
                <a:t>Learning</a:t>
              </a:r>
              <a:br>
                <a:rPr lang="en-US" altLang="en-US" sz="1600" b="1" dirty="0">
                  <a:solidFill>
                    <a:srgbClr val="333399"/>
                  </a:solidFill>
                  <a:latin typeface="Tahoma" pitchFamily="34" charset="0"/>
                </a:rPr>
              </a:br>
              <a:r>
                <a:rPr lang="en-US" altLang="en-US" sz="1600" b="1" dirty="0">
                  <a:solidFill>
                    <a:srgbClr val="333399"/>
                  </a:solidFill>
                  <a:latin typeface="Tahoma" pitchFamily="34" charset="0"/>
                </a:rPr>
                <a:t>Communities</a:t>
              </a:r>
            </a:p>
          </p:txBody>
        </p:sp>
        <p:sp>
          <p:nvSpPr>
            <p:cNvPr id="59" name="Oval 7"/>
            <p:cNvSpPr>
              <a:spLocks noChangeArrowheads="1"/>
            </p:cNvSpPr>
            <p:nvPr/>
          </p:nvSpPr>
          <p:spPr bwMode="auto">
            <a:xfrm>
              <a:off x="3898900" y="2578100"/>
              <a:ext cx="1600200" cy="838200"/>
            </a:xfrm>
            <a:prstGeom prst="ellipse">
              <a:avLst/>
            </a:prstGeom>
            <a:solidFill>
              <a:srgbClr val="7A1A57"/>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dirty="0">
                <a:solidFill>
                  <a:schemeClr val="tx1"/>
                </a:solidFill>
                <a:latin typeface="Tahoma" pitchFamily="34" charset="0"/>
              </a:endParaRPr>
            </a:p>
          </p:txBody>
        </p:sp>
        <p:sp>
          <p:nvSpPr>
            <p:cNvPr id="60" name="Oval 8"/>
            <p:cNvSpPr>
              <a:spLocks noChangeArrowheads="1"/>
            </p:cNvSpPr>
            <p:nvPr/>
          </p:nvSpPr>
          <p:spPr bwMode="auto">
            <a:xfrm>
              <a:off x="6871494" y="2578100"/>
              <a:ext cx="1600200" cy="838200"/>
            </a:xfrm>
            <a:prstGeom prst="ellipse">
              <a:avLst/>
            </a:prstGeom>
            <a:solidFill>
              <a:srgbClr val="FFC000"/>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200" dirty="0">
                <a:solidFill>
                  <a:schemeClr val="tx1"/>
                </a:solidFill>
                <a:latin typeface="Tahoma" pitchFamily="34" charset="0"/>
              </a:endParaRPr>
            </a:p>
          </p:txBody>
        </p:sp>
        <p:sp>
          <p:nvSpPr>
            <p:cNvPr id="61" name="Oval 9"/>
            <p:cNvSpPr>
              <a:spLocks noChangeArrowheads="1"/>
            </p:cNvSpPr>
            <p:nvPr/>
          </p:nvSpPr>
          <p:spPr bwMode="auto">
            <a:xfrm>
              <a:off x="3429000" y="3460750"/>
              <a:ext cx="1600200" cy="838200"/>
            </a:xfrm>
            <a:prstGeom prst="ellipse">
              <a:avLst/>
            </a:prstGeom>
            <a:solidFill>
              <a:srgbClr val="417FDD"/>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b="1" dirty="0">
                <a:solidFill>
                  <a:srgbClr val="000080"/>
                </a:solidFill>
                <a:latin typeface="Arial" pitchFamily="34" charset="0"/>
              </a:endParaRPr>
            </a:p>
          </p:txBody>
        </p:sp>
        <p:sp>
          <p:nvSpPr>
            <p:cNvPr id="62" name="Oval 10"/>
            <p:cNvSpPr>
              <a:spLocks noChangeArrowheads="1"/>
            </p:cNvSpPr>
            <p:nvPr/>
          </p:nvSpPr>
          <p:spPr bwMode="auto">
            <a:xfrm>
              <a:off x="7277100" y="3460750"/>
              <a:ext cx="1600200" cy="838200"/>
            </a:xfrm>
            <a:prstGeom prst="ellipse">
              <a:avLst/>
            </a:prstGeom>
            <a:solidFill>
              <a:srgbClr val="417FDD"/>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b="1" dirty="0">
                <a:solidFill>
                  <a:srgbClr val="000080"/>
                </a:solidFill>
                <a:latin typeface="Arial" pitchFamily="34" charset="0"/>
              </a:endParaRPr>
            </a:p>
          </p:txBody>
        </p:sp>
        <p:sp>
          <p:nvSpPr>
            <p:cNvPr id="63" name="Oval 11"/>
            <p:cNvSpPr>
              <a:spLocks noChangeArrowheads="1"/>
            </p:cNvSpPr>
            <p:nvPr/>
          </p:nvSpPr>
          <p:spPr bwMode="auto">
            <a:xfrm>
              <a:off x="3429000" y="4362450"/>
              <a:ext cx="1600200" cy="838200"/>
            </a:xfrm>
            <a:prstGeom prst="ellipse">
              <a:avLst/>
            </a:prstGeom>
            <a:solidFill>
              <a:schemeClr val="folHlink">
                <a:alpha val="65097"/>
              </a:schemeClr>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b="1" dirty="0">
                <a:solidFill>
                  <a:srgbClr val="000080"/>
                </a:solidFill>
                <a:latin typeface="Arial" pitchFamily="34" charset="0"/>
              </a:endParaRPr>
            </a:p>
          </p:txBody>
        </p:sp>
        <p:sp>
          <p:nvSpPr>
            <p:cNvPr id="64" name="Oval 12"/>
            <p:cNvSpPr>
              <a:spLocks noChangeArrowheads="1"/>
            </p:cNvSpPr>
            <p:nvPr/>
          </p:nvSpPr>
          <p:spPr bwMode="auto">
            <a:xfrm>
              <a:off x="7277100" y="4362450"/>
              <a:ext cx="1600200" cy="838200"/>
            </a:xfrm>
            <a:prstGeom prst="ellipse">
              <a:avLst/>
            </a:prstGeom>
            <a:solidFill>
              <a:srgbClr val="7A1A57"/>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dirty="0">
                <a:solidFill>
                  <a:schemeClr val="tx1"/>
                </a:solidFill>
                <a:latin typeface="Tahoma" pitchFamily="34" charset="0"/>
              </a:endParaRPr>
            </a:p>
          </p:txBody>
        </p:sp>
        <p:sp>
          <p:nvSpPr>
            <p:cNvPr id="65" name="Oval 13"/>
            <p:cNvSpPr>
              <a:spLocks noChangeArrowheads="1"/>
            </p:cNvSpPr>
            <p:nvPr/>
          </p:nvSpPr>
          <p:spPr bwMode="auto">
            <a:xfrm>
              <a:off x="3898900" y="5226050"/>
              <a:ext cx="1600200" cy="838200"/>
            </a:xfrm>
            <a:prstGeom prst="ellipse">
              <a:avLst/>
            </a:prstGeom>
            <a:solidFill>
              <a:srgbClr val="FFC000"/>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b="1" dirty="0">
                <a:solidFill>
                  <a:srgbClr val="000080"/>
                </a:solidFill>
                <a:latin typeface="Arial" pitchFamily="34" charset="0"/>
              </a:endParaRPr>
            </a:p>
          </p:txBody>
        </p:sp>
        <p:sp>
          <p:nvSpPr>
            <p:cNvPr id="66" name="Oval 14"/>
            <p:cNvSpPr>
              <a:spLocks noChangeArrowheads="1"/>
            </p:cNvSpPr>
            <p:nvPr/>
          </p:nvSpPr>
          <p:spPr bwMode="auto">
            <a:xfrm>
              <a:off x="6871494" y="5226050"/>
              <a:ext cx="1600200" cy="838200"/>
            </a:xfrm>
            <a:prstGeom prst="ellipse">
              <a:avLst/>
            </a:prstGeom>
            <a:solidFill>
              <a:schemeClr val="folHlink">
                <a:alpha val="65097"/>
              </a:schemeClr>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700" b="1" dirty="0">
                <a:solidFill>
                  <a:srgbClr val="000080"/>
                </a:solidFill>
                <a:latin typeface="Arial" pitchFamily="34" charset="0"/>
              </a:endParaRPr>
            </a:p>
          </p:txBody>
        </p:sp>
        <p:sp>
          <p:nvSpPr>
            <p:cNvPr id="67" name="Oval 15"/>
            <p:cNvSpPr>
              <a:spLocks noChangeArrowheads="1"/>
            </p:cNvSpPr>
            <p:nvPr/>
          </p:nvSpPr>
          <p:spPr bwMode="auto">
            <a:xfrm>
              <a:off x="5372100" y="5651500"/>
              <a:ext cx="1600200" cy="838200"/>
            </a:xfrm>
            <a:prstGeom prst="ellipse">
              <a:avLst/>
            </a:prstGeom>
            <a:solidFill>
              <a:srgbClr val="417FDD"/>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b="1" dirty="0">
                <a:solidFill>
                  <a:srgbClr val="000080"/>
                </a:solidFill>
                <a:latin typeface="Arial" pitchFamily="34" charset="0"/>
              </a:endParaRPr>
            </a:p>
          </p:txBody>
        </p:sp>
        <p:sp>
          <p:nvSpPr>
            <p:cNvPr id="68" name="Text Box 16"/>
            <p:cNvSpPr txBox="1">
              <a:spLocks noChangeArrowheads="1"/>
            </p:cNvSpPr>
            <p:nvPr/>
          </p:nvSpPr>
          <p:spPr bwMode="auto">
            <a:xfrm>
              <a:off x="6970713" y="2584450"/>
              <a:ext cx="14017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dirty="0">
                  <a:solidFill>
                    <a:srgbClr val="333399"/>
                  </a:solidFill>
                  <a:latin typeface="Tahoma" pitchFamily="34" charset="0"/>
                </a:rPr>
                <a:t>1</a:t>
              </a:r>
              <a:r>
                <a:rPr lang="en-US" altLang="en-US" sz="1600" b="1" baseline="30000" dirty="0">
                  <a:solidFill>
                    <a:srgbClr val="333399"/>
                  </a:solidFill>
                  <a:latin typeface="Tahoma" pitchFamily="34" charset="0"/>
                </a:rPr>
                <a:t>ST</a:t>
              </a:r>
              <a:r>
                <a:rPr lang="en-US" altLang="en-US" sz="1600" b="1" dirty="0">
                  <a:solidFill>
                    <a:srgbClr val="333399"/>
                  </a:solidFill>
                  <a:latin typeface="Tahoma" pitchFamily="34" charset="0"/>
                </a:rPr>
                <a:t> Year</a:t>
              </a:r>
              <a:br>
                <a:rPr lang="en-US" altLang="en-US" sz="1600" b="1" dirty="0">
                  <a:solidFill>
                    <a:srgbClr val="333399"/>
                  </a:solidFill>
                  <a:latin typeface="Tahoma" pitchFamily="34" charset="0"/>
                </a:rPr>
              </a:br>
              <a:r>
                <a:rPr lang="en-US" altLang="en-US" sz="1600" b="1" dirty="0">
                  <a:solidFill>
                    <a:srgbClr val="333399"/>
                  </a:solidFill>
                  <a:latin typeface="Tahoma" pitchFamily="34" charset="0"/>
                </a:rPr>
                <a:t> and Senior </a:t>
              </a:r>
              <a:br>
                <a:rPr lang="en-US" altLang="en-US" sz="1600" b="1" dirty="0">
                  <a:solidFill>
                    <a:srgbClr val="333399"/>
                  </a:solidFill>
                  <a:latin typeface="Tahoma" pitchFamily="34" charset="0"/>
                </a:rPr>
              </a:br>
              <a:r>
                <a:rPr lang="en-US" altLang="en-US" sz="1600" b="1" dirty="0">
                  <a:solidFill>
                    <a:srgbClr val="333399"/>
                  </a:solidFill>
                  <a:latin typeface="Tahoma" pitchFamily="34" charset="0"/>
                </a:rPr>
                <a:t>Experience</a:t>
              </a:r>
            </a:p>
          </p:txBody>
        </p:sp>
        <p:sp>
          <p:nvSpPr>
            <p:cNvPr id="69" name="Text Box 17"/>
            <p:cNvSpPr txBox="1">
              <a:spLocks noChangeArrowheads="1"/>
            </p:cNvSpPr>
            <p:nvPr/>
          </p:nvSpPr>
          <p:spPr bwMode="auto">
            <a:xfrm>
              <a:off x="7493794" y="3589338"/>
              <a:ext cx="11668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dirty="0">
                  <a:solidFill>
                    <a:schemeClr val="bg1"/>
                  </a:solidFill>
                  <a:latin typeface="Tahoma" pitchFamily="34" charset="0"/>
                </a:rPr>
                <a:t>Academic</a:t>
              </a:r>
              <a:br>
                <a:rPr lang="en-US" altLang="en-US" sz="1600" b="1" dirty="0">
                  <a:solidFill>
                    <a:schemeClr val="bg1"/>
                  </a:solidFill>
                  <a:latin typeface="Tahoma" pitchFamily="34" charset="0"/>
                </a:rPr>
              </a:br>
              <a:r>
                <a:rPr lang="en-US" altLang="en-US" sz="1600" b="1" dirty="0">
                  <a:solidFill>
                    <a:schemeClr val="bg1"/>
                  </a:solidFill>
                  <a:latin typeface="Tahoma" pitchFamily="34" charset="0"/>
                </a:rPr>
                <a:t>Affairs</a:t>
              </a:r>
            </a:p>
          </p:txBody>
        </p:sp>
        <p:sp>
          <p:nvSpPr>
            <p:cNvPr id="70" name="Text Box 18"/>
            <p:cNvSpPr txBox="1">
              <a:spLocks noChangeArrowheads="1"/>
            </p:cNvSpPr>
            <p:nvPr/>
          </p:nvSpPr>
          <p:spPr bwMode="auto">
            <a:xfrm>
              <a:off x="7381082" y="4491038"/>
              <a:ext cx="13922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dirty="0">
                  <a:solidFill>
                    <a:schemeClr val="bg1"/>
                  </a:solidFill>
                  <a:latin typeface="Tahoma" pitchFamily="34" charset="0"/>
                </a:rPr>
                <a:t>Learning</a:t>
              </a:r>
              <a:br>
                <a:rPr lang="en-US" altLang="en-US" sz="1600" b="1" dirty="0">
                  <a:solidFill>
                    <a:schemeClr val="bg1"/>
                  </a:solidFill>
                  <a:latin typeface="Tahoma" pitchFamily="34" charset="0"/>
                </a:rPr>
              </a:br>
              <a:r>
                <a:rPr lang="en-US" altLang="en-US" sz="1600" b="1" dirty="0">
                  <a:solidFill>
                    <a:schemeClr val="bg1"/>
                  </a:solidFill>
                  <a:latin typeface="Tahoma" pitchFamily="34" charset="0"/>
                </a:rPr>
                <a:t>Assessment</a:t>
              </a:r>
            </a:p>
          </p:txBody>
        </p:sp>
        <p:sp>
          <p:nvSpPr>
            <p:cNvPr id="71" name="Text Box 19"/>
            <p:cNvSpPr txBox="1">
              <a:spLocks noChangeArrowheads="1"/>
            </p:cNvSpPr>
            <p:nvPr/>
          </p:nvSpPr>
          <p:spPr bwMode="auto">
            <a:xfrm>
              <a:off x="6900863" y="5354638"/>
              <a:ext cx="15414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dirty="0">
                  <a:solidFill>
                    <a:srgbClr val="333399"/>
                  </a:solidFill>
                  <a:latin typeface="Tahoma" pitchFamily="34" charset="0"/>
                </a:rPr>
                <a:t>Faculty</a:t>
              </a:r>
              <a:br>
                <a:rPr lang="en-US" altLang="en-US" sz="1600" b="1" dirty="0">
                  <a:solidFill>
                    <a:srgbClr val="333399"/>
                  </a:solidFill>
                  <a:latin typeface="Tahoma" pitchFamily="34" charset="0"/>
                </a:rPr>
              </a:br>
              <a:r>
                <a:rPr lang="en-US" altLang="en-US" sz="1600" b="1" dirty="0">
                  <a:solidFill>
                    <a:srgbClr val="333399"/>
                  </a:solidFill>
                  <a:latin typeface="Tahoma" pitchFamily="34" charset="0"/>
                </a:rPr>
                <a:t>Development</a:t>
              </a:r>
            </a:p>
          </p:txBody>
        </p:sp>
        <p:sp>
          <p:nvSpPr>
            <p:cNvPr id="72" name="Text Box 20"/>
            <p:cNvSpPr txBox="1">
              <a:spLocks noChangeArrowheads="1"/>
            </p:cNvSpPr>
            <p:nvPr/>
          </p:nvSpPr>
          <p:spPr bwMode="auto">
            <a:xfrm>
              <a:off x="5588794" y="5770563"/>
              <a:ext cx="11668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dirty="0">
                  <a:solidFill>
                    <a:schemeClr val="bg1"/>
                  </a:solidFill>
                  <a:latin typeface="Tahoma" pitchFamily="34" charset="0"/>
                </a:rPr>
                <a:t>Academic</a:t>
              </a:r>
              <a:br>
                <a:rPr lang="en-US" altLang="en-US" sz="1600" b="1" dirty="0">
                  <a:solidFill>
                    <a:schemeClr val="bg1"/>
                  </a:solidFill>
                  <a:latin typeface="Tahoma" pitchFamily="34" charset="0"/>
                </a:rPr>
              </a:br>
              <a:r>
                <a:rPr lang="en-US" altLang="en-US" sz="1600" b="1" dirty="0">
                  <a:solidFill>
                    <a:schemeClr val="bg1"/>
                  </a:solidFill>
                  <a:latin typeface="Tahoma" pitchFamily="34" charset="0"/>
                </a:rPr>
                <a:t>Advising</a:t>
              </a:r>
            </a:p>
          </p:txBody>
        </p:sp>
        <p:sp>
          <p:nvSpPr>
            <p:cNvPr id="73" name="Text Box 21"/>
            <p:cNvSpPr txBox="1">
              <a:spLocks noChangeArrowheads="1"/>
            </p:cNvSpPr>
            <p:nvPr/>
          </p:nvSpPr>
          <p:spPr bwMode="auto">
            <a:xfrm>
              <a:off x="3998913" y="5354638"/>
              <a:ext cx="14001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dirty="0">
                  <a:solidFill>
                    <a:srgbClr val="333399"/>
                  </a:solidFill>
                  <a:latin typeface="Tahoma" pitchFamily="34" charset="0"/>
                </a:rPr>
                <a:t>Peer</a:t>
              </a:r>
              <a:br>
                <a:rPr lang="en-US" altLang="en-US" sz="1600" b="1" dirty="0">
                  <a:solidFill>
                    <a:srgbClr val="333399"/>
                  </a:solidFill>
                  <a:latin typeface="Tahoma" pitchFamily="34" charset="0"/>
                </a:rPr>
              </a:br>
              <a:r>
                <a:rPr lang="en-US" altLang="en-US" sz="1600" b="1" dirty="0">
                  <a:solidFill>
                    <a:srgbClr val="333399"/>
                  </a:solidFill>
                  <a:latin typeface="Tahoma" pitchFamily="34" charset="0"/>
                </a:rPr>
                <a:t>Comparison</a:t>
              </a:r>
            </a:p>
          </p:txBody>
        </p:sp>
        <p:sp>
          <p:nvSpPr>
            <p:cNvPr id="74" name="Text Box 22"/>
            <p:cNvSpPr txBox="1">
              <a:spLocks noChangeArrowheads="1"/>
            </p:cNvSpPr>
            <p:nvPr/>
          </p:nvSpPr>
          <p:spPr bwMode="auto">
            <a:xfrm>
              <a:off x="3733800" y="4491038"/>
              <a:ext cx="990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dirty="0">
                  <a:solidFill>
                    <a:srgbClr val="333399"/>
                  </a:solidFill>
                  <a:latin typeface="Tahoma" pitchFamily="34" charset="0"/>
                </a:rPr>
                <a:t>Student</a:t>
              </a:r>
              <a:br>
                <a:rPr lang="en-US" altLang="en-US" sz="1600" b="1" dirty="0">
                  <a:solidFill>
                    <a:srgbClr val="333399"/>
                  </a:solidFill>
                  <a:latin typeface="Tahoma" pitchFamily="34" charset="0"/>
                </a:rPr>
              </a:br>
              <a:r>
                <a:rPr lang="en-US" altLang="en-US" sz="1600" b="1" dirty="0">
                  <a:solidFill>
                    <a:srgbClr val="333399"/>
                  </a:solidFill>
                  <a:latin typeface="Tahoma" pitchFamily="34" charset="0"/>
                </a:rPr>
                <a:t>Affairs</a:t>
              </a:r>
            </a:p>
          </p:txBody>
        </p:sp>
        <p:sp>
          <p:nvSpPr>
            <p:cNvPr id="75" name="Text Box 23"/>
            <p:cNvSpPr txBox="1">
              <a:spLocks noChangeArrowheads="1"/>
            </p:cNvSpPr>
            <p:nvPr/>
          </p:nvSpPr>
          <p:spPr bwMode="auto">
            <a:xfrm>
              <a:off x="3497263" y="3589338"/>
              <a:ext cx="14636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dirty="0">
                  <a:solidFill>
                    <a:schemeClr val="bg1"/>
                  </a:solidFill>
                  <a:latin typeface="Tahoma" pitchFamily="34" charset="0"/>
                </a:rPr>
                <a:t>Institutional</a:t>
              </a:r>
              <a:br>
                <a:rPr lang="en-US" altLang="en-US" sz="1600" b="1" dirty="0">
                  <a:solidFill>
                    <a:schemeClr val="bg1"/>
                  </a:solidFill>
                  <a:latin typeface="Tahoma" pitchFamily="34" charset="0"/>
                </a:rPr>
              </a:br>
              <a:r>
                <a:rPr lang="en-US" altLang="en-US" sz="1600" b="1" dirty="0">
                  <a:solidFill>
                    <a:schemeClr val="bg1"/>
                  </a:solidFill>
                  <a:latin typeface="Tahoma" pitchFamily="34" charset="0"/>
                </a:rPr>
                <a:t>Research</a:t>
              </a:r>
            </a:p>
          </p:txBody>
        </p:sp>
        <p:sp>
          <p:nvSpPr>
            <p:cNvPr id="76" name="Text Box 24"/>
            <p:cNvSpPr txBox="1">
              <a:spLocks noChangeArrowheads="1"/>
            </p:cNvSpPr>
            <p:nvPr/>
          </p:nvSpPr>
          <p:spPr bwMode="auto">
            <a:xfrm>
              <a:off x="3940175" y="2706688"/>
              <a:ext cx="15176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dirty="0">
                  <a:solidFill>
                    <a:schemeClr val="bg1"/>
                  </a:solidFill>
                  <a:latin typeface="Tahoma" pitchFamily="34" charset="0"/>
                </a:rPr>
                <a:t>Enrollment</a:t>
              </a:r>
              <a:br>
                <a:rPr lang="en-US" altLang="en-US" sz="1600" b="1" dirty="0">
                  <a:solidFill>
                    <a:schemeClr val="bg1"/>
                  </a:solidFill>
                  <a:latin typeface="Tahoma" pitchFamily="34" charset="0"/>
                </a:rPr>
              </a:br>
              <a:r>
                <a:rPr lang="en-US" altLang="en-US" sz="1600" b="1" dirty="0">
                  <a:solidFill>
                    <a:schemeClr val="bg1"/>
                  </a:solidFill>
                  <a:latin typeface="Tahoma" pitchFamily="34" charset="0"/>
                </a:rPr>
                <a:t>Management</a:t>
              </a:r>
            </a:p>
          </p:txBody>
        </p:sp>
      </p:grpSp>
    </p:spTree>
    <p:extLst>
      <p:ext uri="{BB962C8B-B14F-4D97-AF65-F5344CB8AC3E}">
        <p14:creationId xmlns:p14="http://schemas.microsoft.com/office/powerpoint/2010/main" val="41649350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ltLang="en-US" dirty="0" smtClean="0"/>
              <a:t>Example of Data Use: </a:t>
            </a:r>
            <a:br>
              <a:rPr lang="en-US" altLang="en-US" dirty="0" smtClean="0"/>
            </a:br>
            <a:r>
              <a:rPr lang="en-US" altLang="en-US" dirty="0" smtClean="0"/>
              <a:t>Increasing Academic Challenge</a:t>
            </a:r>
          </a:p>
        </p:txBody>
      </p:sp>
      <p:sp>
        <p:nvSpPr>
          <p:cNvPr id="117763" name="Rectangle 3"/>
          <p:cNvSpPr>
            <a:spLocks noGrp="1" noChangeArrowheads="1"/>
          </p:cNvSpPr>
          <p:nvPr>
            <p:ph sz="half" idx="1"/>
          </p:nvPr>
        </p:nvSpPr>
        <p:spPr>
          <a:xfrm>
            <a:off x="228600" y="1524000"/>
            <a:ext cx="6019800" cy="5181600"/>
          </a:xfrm>
        </p:spPr>
        <p:txBody>
          <a:bodyPr/>
          <a:lstStyle/>
          <a:p>
            <a:r>
              <a:rPr lang="en-US" altLang="en-US" dirty="0" smtClean="0"/>
              <a:t>FAYETTEVILLE STATE UNIVERSITY</a:t>
            </a:r>
          </a:p>
          <a:p>
            <a:r>
              <a:rPr lang="en-US" altLang="en-US" dirty="0" smtClean="0"/>
              <a:t>Finding: </a:t>
            </a:r>
          </a:p>
          <a:p>
            <a:pPr lvl="1"/>
            <a:r>
              <a:rPr lang="en-US" altLang="en-US" dirty="0" smtClean="0"/>
              <a:t>Writing and time spent preparing for class were lower than desired.</a:t>
            </a:r>
          </a:p>
          <a:p>
            <a:r>
              <a:rPr lang="en-US" altLang="en-US" dirty="0" smtClean="0"/>
              <a:t>Action: </a:t>
            </a:r>
          </a:p>
          <a:p>
            <a:pPr lvl="1"/>
            <a:r>
              <a:rPr lang="en-US" altLang="en-US" dirty="0" smtClean="0"/>
              <a:t>Provided NSSE data to department chairs so that areas of potential improvement could be identified. The institution also increased investment in learning communities and capstone courses to strengthen writing across the curriculum and class preparation.</a:t>
            </a:r>
          </a:p>
        </p:txBody>
      </p:sp>
      <p:pic>
        <p:nvPicPr>
          <p:cNvPr id="9" name="Picture 5" descr="\\soenetapp1\Groups\CPR\NSSE\Web_site_redesign2009\Photos_New_Web_Site2010\Photographs\NSSE IMAGES IR\Austin College (45)(CD4).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6477000" y="1676400"/>
            <a:ext cx="2385753" cy="3429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15000"/>
            <a:ext cx="13985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5715000"/>
            <a:ext cx="18192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r="15338"/>
          <a:stretch>
            <a:fillRect/>
          </a:stretch>
        </p:blipFill>
        <p:spPr bwMode="auto">
          <a:xfrm>
            <a:off x="7964488" y="5715000"/>
            <a:ext cx="117951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r="28796"/>
          <a:stretch>
            <a:fillRect/>
          </a:stretch>
        </p:blipFill>
        <p:spPr bwMode="auto">
          <a:xfrm>
            <a:off x="3200400" y="5715000"/>
            <a:ext cx="129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l="4189"/>
          <a:stretch>
            <a:fillRect/>
          </a:stretch>
        </p:blipFill>
        <p:spPr bwMode="auto">
          <a:xfrm>
            <a:off x="4495800" y="5715000"/>
            <a:ext cx="17430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72200" y="5715000"/>
            <a:ext cx="1819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6" name="Rectangle 2"/>
          <p:cNvSpPr txBox="1">
            <a:spLocks noChangeArrowheads="1"/>
          </p:cNvSpPr>
          <p:nvPr/>
        </p:nvSpPr>
        <p:spPr bwMode="auto">
          <a:xfrm>
            <a:off x="0" y="6629400"/>
            <a:ext cx="9144000" cy="228600"/>
          </a:xfrm>
          <a:prstGeom prst="rect">
            <a:avLst/>
          </a:prstGeom>
          <a:solidFill>
            <a:srgbClr val="7A1A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4800" dirty="0">
                <a:solidFill>
                  <a:srgbClr val="FFF5B5"/>
                </a:solidFill>
                <a:latin typeface="Tahoma" pitchFamily="34" charset="0"/>
              </a:rPr>
              <a:t/>
            </a:r>
            <a:br>
              <a:rPr lang="en-US" altLang="en-US" sz="4800" dirty="0">
                <a:solidFill>
                  <a:srgbClr val="FFF5B5"/>
                </a:solidFill>
                <a:latin typeface="Tahoma" pitchFamily="34" charset="0"/>
              </a:rPr>
            </a:br>
            <a:endParaRPr lang="en-US" altLang="en-US" sz="4800" dirty="0">
              <a:solidFill>
                <a:srgbClr val="FFF5B5"/>
              </a:solidFill>
              <a:latin typeface="Tahoma" pitchFamily="34" charset="0"/>
            </a:endParaRPr>
          </a:p>
        </p:txBody>
      </p:sp>
      <p:sp>
        <p:nvSpPr>
          <p:cNvPr id="2" name="Content Placeholder 1"/>
          <p:cNvSpPr>
            <a:spLocks noGrp="1"/>
          </p:cNvSpPr>
          <p:nvPr>
            <p:ph sz="quarter" idx="11"/>
          </p:nvPr>
        </p:nvSpPr>
        <p:spPr>
          <a:xfrm>
            <a:off x="609600" y="2514600"/>
            <a:ext cx="8153400" cy="1524000"/>
          </a:xfrm>
        </p:spPr>
        <p:txBody>
          <a:bodyPr/>
          <a:lstStyle/>
          <a:p>
            <a:pPr algn="ctr"/>
            <a:r>
              <a:rPr lang="en-US" dirty="0" smtClean="0"/>
              <a:t>What is NSSE? </a:t>
            </a:r>
          </a:p>
          <a:p>
            <a:pPr algn="ctr"/>
            <a:r>
              <a:rPr lang="en-US" dirty="0" smtClean="0"/>
              <a:t>Measuring Student Engagement</a:t>
            </a:r>
            <a:endParaRPr lang="en-US" dirty="0"/>
          </a:p>
        </p:txBody>
      </p:sp>
      <p:sp>
        <p:nvSpPr>
          <p:cNvPr id="60428" name="Rectangle 2"/>
          <p:cNvSpPr txBox="1">
            <a:spLocks noChangeArrowheads="1"/>
          </p:cNvSpPr>
          <p:nvPr/>
        </p:nvSpPr>
        <p:spPr bwMode="auto">
          <a:xfrm>
            <a:off x="0" y="0"/>
            <a:ext cx="9144000" cy="1600200"/>
          </a:xfrm>
          <a:prstGeom prst="rect">
            <a:avLst/>
          </a:prstGeom>
          <a:solidFill>
            <a:srgbClr val="00396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4800" dirty="0">
                <a:solidFill>
                  <a:srgbClr val="FFF5B5"/>
                </a:solidFill>
                <a:latin typeface="Tahoma" pitchFamily="34" charset="0"/>
              </a:rPr>
              <a:t/>
            </a:r>
            <a:br>
              <a:rPr lang="en-US" altLang="en-US" sz="4800" dirty="0">
                <a:solidFill>
                  <a:srgbClr val="FFF5B5"/>
                </a:solidFill>
                <a:latin typeface="Tahoma" pitchFamily="34" charset="0"/>
              </a:rPr>
            </a:br>
            <a:endParaRPr lang="en-US" altLang="en-US" sz="4800" dirty="0">
              <a:solidFill>
                <a:srgbClr val="FFF5B5"/>
              </a:solidFill>
              <a:latin typeface="Tahoma"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altLang="en-US" dirty="0" smtClean="0"/>
              <a:t>Example of Data Use: </a:t>
            </a:r>
            <a:br>
              <a:rPr lang="en-US" altLang="en-US" dirty="0" smtClean="0"/>
            </a:br>
            <a:r>
              <a:rPr lang="en-US" altLang="en-US" dirty="0" smtClean="0"/>
              <a:t>Enriching and High-Impact Practices</a:t>
            </a:r>
          </a:p>
        </p:txBody>
      </p:sp>
      <p:pic>
        <p:nvPicPr>
          <p:cNvPr id="6" name="Content Placeholder 5" descr="\\soenetapp1\Groups\CPR\NSSE\Web_site_redesign2009\Photos_New_Web_Site2010\Photographs\NSSE IMAGES IR\Elon University for NSSE 27.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368531" y="3810000"/>
            <a:ext cx="3670069" cy="2439785"/>
          </a:xfrm>
          <a:prstGeom prst="rect">
            <a:avLst/>
          </a:prstGeom>
          <a:ln>
            <a:noFill/>
          </a:ln>
          <a:effectLst>
            <a:outerShdw blurRad="292100" dist="139700" dir="2700000" algn="tl" rotWithShape="0">
              <a:srgbClr val="333333">
                <a:alpha val="65000"/>
              </a:srgbClr>
            </a:outerShdw>
          </a:effectLst>
        </p:spPr>
      </p:pic>
      <p:sp>
        <p:nvSpPr>
          <p:cNvPr id="2" name="Content Placeholder 1"/>
          <p:cNvSpPr>
            <a:spLocks noGrp="1"/>
          </p:cNvSpPr>
          <p:nvPr>
            <p:ph sz="half" idx="2"/>
          </p:nvPr>
        </p:nvSpPr>
        <p:spPr>
          <a:xfrm>
            <a:off x="228600" y="1524000"/>
            <a:ext cx="8610600" cy="4724400"/>
          </a:xfrm>
        </p:spPr>
        <p:txBody>
          <a:bodyPr/>
          <a:lstStyle/>
          <a:p>
            <a:r>
              <a:rPr lang="en-US" altLang="en-US" dirty="0" smtClean="0"/>
              <a:t>JACKSONVILLE STATE UNIVERSITY</a:t>
            </a:r>
          </a:p>
          <a:p>
            <a:r>
              <a:rPr lang="en-US" altLang="en-US" dirty="0" smtClean="0"/>
              <a:t>Finding: </a:t>
            </a:r>
          </a:p>
          <a:p>
            <a:pPr lvl="1"/>
            <a:r>
              <a:rPr lang="en-US" altLang="en-US" dirty="0" smtClean="0"/>
              <a:t>Student reported engagement in service-learning and other high-impact practices were not as high as desired.</a:t>
            </a:r>
          </a:p>
          <a:p>
            <a:pPr lvl="1">
              <a:spcBef>
                <a:spcPts val="0"/>
              </a:spcBef>
            </a:pPr>
            <a:endParaRPr lang="en-US" altLang="en-US" dirty="0" smtClean="0"/>
          </a:p>
          <a:p>
            <a:pPr marL="4400550" indent="-285750"/>
            <a:r>
              <a:rPr lang="en-US" altLang="en-US" dirty="0" smtClean="0"/>
              <a:t>Action: </a:t>
            </a:r>
          </a:p>
          <a:p>
            <a:pPr marL="4400550" lvl="1"/>
            <a:r>
              <a:rPr lang="en-US" altLang="en-US" dirty="0" smtClean="0"/>
              <a:t>The Office of Leadership and Service was created to coordinate service-learning, promote service learning, and provide support to faculty interested in developing service-learning courses.</a:t>
            </a:r>
            <a:endParaRPr lang="en-US"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15000"/>
            <a:ext cx="13985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5715000"/>
            <a:ext cx="18192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r="15338"/>
          <a:stretch>
            <a:fillRect/>
          </a:stretch>
        </p:blipFill>
        <p:spPr bwMode="auto">
          <a:xfrm>
            <a:off x="7964488" y="5715000"/>
            <a:ext cx="117951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3"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r="28796"/>
          <a:stretch>
            <a:fillRect/>
          </a:stretch>
        </p:blipFill>
        <p:spPr bwMode="auto">
          <a:xfrm>
            <a:off x="3200400" y="5715000"/>
            <a:ext cx="129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4"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l="4189"/>
          <a:stretch>
            <a:fillRect/>
          </a:stretch>
        </p:blipFill>
        <p:spPr bwMode="auto">
          <a:xfrm>
            <a:off x="4495800" y="5715000"/>
            <a:ext cx="17430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5"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72200" y="5715000"/>
            <a:ext cx="1819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8" name="Rectangle 2"/>
          <p:cNvSpPr txBox="1">
            <a:spLocks noChangeArrowheads="1"/>
          </p:cNvSpPr>
          <p:nvPr/>
        </p:nvSpPr>
        <p:spPr bwMode="auto">
          <a:xfrm>
            <a:off x="0" y="6629400"/>
            <a:ext cx="9144000" cy="228600"/>
          </a:xfrm>
          <a:prstGeom prst="rect">
            <a:avLst/>
          </a:prstGeom>
          <a:solidFill>
            <a:srgbClr val="7A1A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4800" dirty="0">
                <a:solidFill>
                  <a:srgbClr val="FFF5B5"/>
                </a:solidFill>
                <a:latin typeface="Tahoma" pitchFamily="34" charset="0"/>
              </a:rPr>
              <a:t/>
            </a:r>
            <a:br>
              <a:rPr lang="en-US" altLang="en-US" sz="4800" dirty="0">
                <a:solidFill>
                  <a:srgbClr val="FFF5B5"/>
                </a:solidFill>
                <a:latin typeface="Tahoma" pitchFamily="34" charset="0"/>
              </a:rPr>
            </a:br>
            <a:endParaRPr lang="en-US" altLang="en-US" sz="4800" dirty="0">
              <a:solidFill>
                <a:srgbClr val="FFF5B5"/>
              </a:solidFill>
              <a:latin typeface="Tahoma" pitchFamily="34" charset="0"/>
            </a:endParaRPr>
          </a:p>
        </p:txBody>
      </p:sp>
      <p:sp>
        <p:nvSpPr>
          <p:cNvPr id="124939" name="Rectangle 2"/>
          <p:cNvSpPr txBox="1">
            <a:spLocks noChangeArrowheads="1"/>
          </p:cNvSpPr>
          <p:nvPr/>
        </p:nvSpPr>
        <p:spPr bwMode="auto">
          <a:xfrm>
            <a:off x="0" y="0"/>
            <a:ext cx="9144000" cy="1600200"/>
          </a:xfrm>
          <a:prstGeom prst="rect">
            <a:avLst/>
          </a:prstGeom>
          <a:solidFill>
            <a:srgbClr val="00396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4800" dirty="0">
                <a:solidFill>
                  <a:srgbClr val="FFF5B5"/>
                </a:solidFill>
                <a:latin typeface="Tahoma" pitchFamily="34" charset="0"/>
              </a:rPr>
              <a:t/>
            </a:r>
            <a:br>
              <a:rPr lang="en-US" altLang="en-US" sz="4800" dirty="0">
                <a:solidFill>
                  <a:srgbClr val="FFF5B5"/>
                </a:solidFill>
                <a:latin typeface="Tahoma" pitchFamily="34" charset="0"/>
              </a:rPr>
            </a:br>
            <a:endParaRPr lang="en-US" altLang="en-US" sz="4800" dirty="0">
              <a:solidFill>
                <a:srgbClr val="FFF5B5"/>
              </a:solidFill>
              <a:latin typeface="Tahoma" pitchFamily="34" charset="0"/>
            </a:endParaRPr>
          </a:p>
        </p:txBody>
      </p:sp>
      <p:sp>
        <p:nvSpPr>
          <p:cNvPr id="2" name="Content Placeholder 1"/>
          <p:cNvSpPr>
            <a:spLocks noGrp="1"/>
          </p:cNvSpPr>
          <p:nvPr>
            <p:ph sz="quarter" idx="11"/>
          </p:nvPr>
        </p:nvSpPr>
        <p:spPr>
          <a:xfrm>
            <a:off x="1066800" y="2667000"/>
            <a:ext cx="7467600" cy="1524000"/>
          </a:xfrm>
        </p:spPr>
        <p:txBody>
          <a:bodyPr/>
          <a:lstStyle/>
          <a:p>
            <a:r>
              <a:rPr lang="en-US" dirty="0" smtClean="0"/>
              <a:t>Questions &amp; Discussion</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ltLang="en-US" dirty="0" smtClean="0"/>
              <a:t>Your Observations</a:t>
            </a:r>
            <a:br>
              <a:rPr lang="en-US" altLang="en-US" dirty="0" smtClean="0"/>
            </a:br>
            <a:r>
              <a:rPr lang="en-US" altLang="en-US" sz="2800" dirty="0" smtClean="0">
                <a:solidFill>
                  <a:srgbClr val="7A1A57"/>
                </a:solidFill>
              </a:rPr>
              <a:t>Engagement Indicators and the NSSE Snapshot</a:t>
            </a:r>
            <a:endParaRPr lang="en-US" altLang="en-US" dirty="0" smtClean="0">
              <a:solidFill>
                <a:srgbClr val="7A1A57"/>
              </a:solidFill>
            </a:endParaRPr>
          </a:p>
        </p:txBody>
      </p:sp>
      <p:sp>
        <p:nvSpPr>
          <p:cNvPr id="115715" name="Rectangle 3"/>
          <p:cNvSpPr>
            <a:spLocks noGrp="1" noChangeArrowheads="1"/>
          </p:cNvSpPr>
          <p:nvPr>
            <p:ph sz="half" idx="1"/>
          </p:nvPr>
        </p:nvSpPr>
        <p:spPr>
          <a:xfrm>
            <a:off x="152400" y="1447800"/>
            <a:ext cx="8458200" cy="5181600"/>
          </a:xfrm>
        </p:spPr>
        <p:txBody>
          <a:bodyPr/>
          <a:lstStyle/>
          <a:p>
            <a:pPr>
              <a:spcAft>
                <a:spcPts val="1000"/>
              </a:spcAft>
              <a:buClr>
                <a:srgbClr val="7A1A57"/>
              </a:buClr>
            </a:pPr>
            <a:r>
              <a:rPr lang="en-US" altLang="en-US" dirty="0" smtClean="0">
                <a:solidFill>
                  <a:srgbClr val="7A1A57"/>
                </a:solidFill>
              </a:rPr>
              <a:t>WNE faculty and staff at the workshop observed:</a:t>
            </a:r>
          </a:p>
          <a:p>
            <a:pPr marL="342900" indent="-342900">
              <a:spcAft>
                <a:spcPts val="1000"/>
              </a:spcAft>
              <a:buClr>
                <a:srgbClr val="7A1A57"/>
              </a:buClr>
              <a:buFont typeface="Wingdings" panose="05000000000000000000" pitchFamily="2" charset="2"/>
              <a:buChar char="Ø"/>
            </a:pPr>
            <a:r>
              <a:rPr lang="en-US" altLang="en-US" sz="2200" dirty="0"/>
              <a:t>For first year students, </a:t>
            </a:r>
            <a:r>
              <a:rPr lang="en-US" altLang="en-US" sz="2200" dirty="0">
                <a:solidFill>
                  <a:srgbClr val="417FDD"/>
                </a:solidFill>
              </a:rPr>
              <a:t>4 of the 10 Engagement Indicators were </a:t>
            </a:r>
            <a:r>
              <a:rPr lang="en-US" altLang="en-US" sz="2200" u="sng" dirty="0">
                <a:solidFill>
                  <a:srgbClr val="417FDD"/>
                </a:solidFill>
              </a:rPr>
              <a:t>above</a:t>
            </a:r>
            <a:r>
              <a:rPr lang="en-US" altLang="en-US" sz="2200" dirty="0">
                <a:solidFill>
                  <a:srgbClr val="417FDD"/>
                </a:solidFill>
              </a:rPr>
              <a:t> the national average</a:t>
            </a:r>
            <a:r>
              <a:rPr lang="en-US" altLang="en-US" sz="2200" dirty="0"/>
              <a:t>, and only </a:t>
            </a:r>
            <a:r>
              <a:rPr lang="en-US" altLang="en-US" sz="2200" dirty="0">
                <a:solidFill>
                  <a:srgbClr val="417FDD"/>
                </a:solidFill>
              </a:rPr>
              <a:t>1 of the 10 was below</a:t>
            </a:r>
            <a:r>
              <a:rPr lang="en-US" altLang="en-US" sz="2200" dirty="0"/>
              <a:t>.  We seem to be doing a pretty good job with our first year students.</a:t>
            </a:r>
          </a:p>
          <a:p>
            <a:pPr marL="342900" indent="-342900">
              <a:spcAft>
                <a:spcPts val="1000"/>
              </a:spcAft>
              <a:buClr>
                <a:srgbClr val="7A1A57"/>
              </a:buClr>
              <a:buFont typeface="Wingdings" panose="05000000000000000000" pitchFamily="2" charset="2"/>
              <a:buChar char="Ø"/>
            </a:pPr>
            <a:r>
              <a:rPr lang="en-US" altLang="en-US" sz="2200" dirty="0"/>
              <a:t>For seniors, </a:t>
            </a:r>
            <a:r>
              <a:rPr lang="en-US" altLang="en-US" sz="2200" dirty="0">
                <a:solidFill>
                  <a:srgbClr val="417FDD"/>
                </a:solidFill>
              </a:rPr>
              <a:t>4 of the 10 Engagement Indicators were </a:t>
            </a:r>
            <a:r>
              <a:rPr lang="en-US" altLang="en-US" sz="2200" u="sng" dirty="0">
                <a:solidFill>
                  <a:srgbClr val="417FDD"/>
                </a:solidFill>
              </a:rPr>
              <a:t>below</a:t>
            </a:r>
            <a:r>
              <a:rPr lang="en-US" altLang="en-US" sz="2200" dirty="0">
                <a:solidFill>
                  <a:srgbClr val="417FDD"/>
                </a:solidFill>
              </a:rPr>
              <a:t> the national average</a:t>
            </a:r>
            <a:r>
              <a:rPr lang="en-US" altLang="en-US" sz="2200" dirty="0"/>
              <a:t>, and only </a:t>
            </a:r>
            <a:r>
              <a:rPr lang="en-US" altLang="en-US" sz="2200" dirty="0">
                <a:solidFill>
                  <a:srgbClr val="417FDD"/>
                </a:solidFill>
              </a:rPr>
              <a:t>1 of the 10 was above</a:t>
            </a:r>
            <a:r>
              <a:rPr lang="en-US" altLang="en-US" sz="2200" dirty="0"/>
              <a:t>.  There is certainly room for improvement with our seniors.</a:t>
            </a:r>
          </a:p>
          <a:p>
            <a:pPr marL="342900" indent="-342900">
              <a:spcAft>
                <a:spcPts val="1000"/>
              </a:spcAft>
              <a:buClr>
                <a:srgbClr val="7A1A57"/>
              </a:buClr>
              <a:buFont typeface="Wingdings" panose="05000000000000000000" pitchFamily="2" charset="2"/>
              <a:buChar char="Ø"/>
            </a:pPr>
            <a:r>
              <a:rPr lang="en-US" altLang="en-US" sz="2200" dirty="0" smtClean="0"/>
              <a:t>Most of our weaknesses are in </a:t>
            </a:r>
            <a:r>
              <a:rPr lang="en-US" altLang="en-US" sz="2200" dirty="0" smtClean="0">
                <a:solidFill>
                  <a:srgbClr val="417FDD"/>
                </a:solidFill>
              </a:rPr>
              <a:t>Academic Challenge</a:t>
            </a:r>
            <a:r>
              <a:rPr lang="en-US" altLang="en-US" sz="2200" dirty="0" smtClean="0"/>
              <a:t>.</a:t>
            </a:r>
          </a:p>
          <a:p>
            <a:pPr marL="342900" indent="-342900">
              <a:spcAft>
                <a:spcPts val="1000"/>
              </a:spcAft>
              <a:buClr>
                <a:srgbClr val="7A1A57"/>
              </a:buClr>
              <a:buFont typeface="Wingdings" panose="05000000000000000000" pitchFamily="2" charset="2"/>
              <a:buChar char="Ø"/>
            </a:pPr>
            <a:r>
              <a:rPr lang="en-US" altLang="en-US" sz="2200" dirty="0" smtClean="0">
                <a:solidFill>
                  <a:srgbClr val="417FDD"/>
                </a:solidFill>
              </a:rPr>
              <a:t>Reflective and Integrative Learning </a:t>
            </a:r>
            <a:r>
              <a:rPr lang="en-US" altLang="en-US" sz="2200" dirty="0" smtClean="0"/>
              <a:t>was below the national average for both freshman and seniors.</a:t>
            </a:r>
          </a:p>
          <a:p>
            <a:pPr marL="342900" indent="-342900">
              <a:spcAft>
                <a:spcPts val="1000"/>
              </a:spcAft>
              <a:buClr>
                <a:srgbClr val="7A1A57"/>
              </a:buClr>
              <a:buFont typeface="Wingdings" panose="05000000000000000000" pitchFamily="2" charset="2"/>
              <a:buChar char="Ø"/>
            </a:pPr>
            <a:endParaRPr lang="en-US" altLang="en-US" sz="2000" dirty="0" smtClean="0"/>
          </a:p>
        </p:txBody>
      </p:sp>
    </p:spTree>
    <p:extLst>
      <p:ext uri="{BB962C8B-B14F-4D97-AF65-F5344CB8AC3E}">
        <p14:creationId xmlns:p14="http://schemas.microsoft.com/office/powerpoint/2010/main" val="34706457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ltLang="en-US" dirty="0" smtClean="0"/>
              <a:t>Your Observations</a:t>
            </a:r>
            <a:br>
              <a:rPr lang="en-US" altLang="en-US" dirty="0" smtClean="0"/>
            </a:br>
            <a:r>
              <a:rPr lang="en-US" altLang="en-US" sz="2800" dirty="0" smtClean="0">
                <a:solidFill>
                  <a:srgbClr val="7A1A57"/>
                </a:solidFill>
              </a:rPr>
              <a:t>Engagement Indicators and the NSSE Snapshot</a:t>
            </a:r>
            <a:endParaRPr lang="en-US" altLang="en-US" dirty="0" smtClean="0">
              <a:solidFill>
                <a:srgbClr val="7A1A57"/>
              </a:solidFill>
            </a:endParaRPr>
          </a:p>
        </p:txBody>
      </p:sp>
      <p:sp>
        <p:nvSpPr>
          <p:cNvPr id="115715" name="Rectangle 3"/>
          <p:cNvSpPr>
            <a:spLocks noGrp="1" noChangeArrowheads="1"/>
          </p:cNvSpPr>
          <p:nvPr>
            <p:ph sz="half" idx="1"/>
          </p:nvPr>
        </p:nvSpPr>
        <p:spPr>
          <a:xfrm>
            <a:off x="152400" y="1447800"/>
            <a:ext cx="8458200" cy="5181600"/>
          </a:xfrm>
        </p:spPr>
        <p:txBody>
          <a:bodyPr/>
          <a:lstStyle/>
          <a:p>
            <a:pPr>
              <a:spcAft>
                <a:spcPts val="1000"/>
              </a:spcAft>
              <a:buClr>
                <a:srgbClr val="7A1A57"/>
              </a:buClr>
            </a:pPr>
            <a:r>
              <a:rPr lang="en-US" altLang="en-US" dirty="0" smtClean="0">
                <a:solidFill>
                  <a:srgbClr val="7A1A57"/>
                </a:solidFill>
              </a:rPr>
              <a:t>WNE faculty and staff at the workshop observed:</a:t>
            </a:r>
          </a:p>
          <a:p>
            <a:pPr marL="342900" indent="-342900">
              <a:spcAft>
                <a:spcPts val="1000"/>
              </a:spcAft>
              <a:buClr>
                <a:srgbClr val="7A1A57"/>
              </a:buClr>
              <a:buFont typeface="Wingdings" panose="05000000000000000000" pitchFamily="2" charset="2"/>
              <a:buChar char="Ø"/>
            </a:pPr>
            <a:r>
              <a:rPr lang="en-US" altLang="en-US" sz="2200" dirty="0">
                <a:solidFill>
                  <a:srgbClr val="417FDD"/>
                </a:solidFill>
              </a:rPr>
              <a:t>Student-Faculty Interaction </a:t>
            </a:r>
            <a:r>
              <a:rPr lang="en-US" altLang="en-US" sz="2200" dirty="0"/>
              <a:t>was above the national </a:t>
            </a:r>
            <a:r>
              <a:rPr lang="en-US" altLang="en-US" sz="2200" dirty="0" smtClean="0"/>
              <a:t>average for both first year students and seniors, </a:t>
            </a:r>
            <a:r>
              <a:rPr lang="en-US" altLang="en-US" sz="2200" dirty="0"/>
              <a:t>which reinforces what many of us promote about WNE at Open Houses – we enjoy working with our students and getting to know them.</a:t>
            </a:r>
          </a:p>
          <a:p>
            <a:pPr marL="342900" indent="-342900">
              <a:spcAft>
                <a:spcPts val="1000"/>
              </a:spcAft>
              <a:buClr>
                <a:srgbClr val="7A1A57"/>
              </a:buClr>
              <a:buFont typeface="Wingdings" panose="05000000000000000000" pitchFamily="2" charset="2"/>
              <a:buChar char="Ø"/>
            </a:pPr>
            <a:r>
              <a:rPr lang="en-US" altLang="en-US" sz="2200" dirty="0">
                <a:solidFill>
                  <a:srgbClr val="417FDD"/>
                </a:solidFill>
              </a:rPr>
              <a:t>Collaborative Learning </a:t>
            </a:r>
            <a:r>
              <a:rPr lang="en-US" altLang="en-US" sz="2200" dirty="0"/>
              <a:t>was average, which is lower than expected, based on the fact that there is an emphasis on collaborative learning in Business and Engineering.</a:t>
            </a:r>
          </a:p>
          <a:p>
            <a:pPr marL="342900" indent="-342900">
              <a:spcAft>
                <a:spcPts val="1000"/>
              </a:spcAft>
              <a:buClr>
                <a:srgbClr val="7A1A57"/>
              </a:buClr>
              <a:buFont typeface="Wingdings" panose="05000000000000000000" pitchFamily="2" charset="2"/>
              <a:buChar char="Ø"/>
            </a:pPr>
            <a:r>
              <a:rPr lang="en-US" altLang="en-US" sz="2200" dirty="0"/>
              <a:t>Although </a:t>
            </a:r>
            <a:r>
              <a:rPr lang="en-US" altLang="en-US" sz="2200" dirty="0">
                <a:solidFill>
                  <a:srgbClr val="417FDD"/>
                </a:solidFill>
              </a:rPr>
              <a:t>Learning Strategies </a:t>
            </a:r>
            <a:r>
              <a:rPr lang="en-US" altLang="en-US" sz="2200" dirty="0"/>
              <a:t>was below the national average for seniors, this </a:t>
            </a:r>
            <a:r>
              <a:rPr lang="en-US" altLang="en-US" sz="2200" dirty="0" smtClean="0"/>
              <a:t>might </a:t>
            </a:r>
            <a:r>
              <a:rPr lang="en-US" altLang="en-US" sz="2200" dirty="0"/>
              <a:t>be explained by the fact that there are more project-based courses for seniors </a:t>
            </a:r>
            <a:r>
              <a:rPr lang="en-US" altLang="en-US" sz="2200" dirty="0" smtClean="0"/>
              <a:t>in certain majors and fewer </a:t>
            </a:r>
            <a:r>
              <a:rPr lang="en-US" altLang="en-US" sz="2200" dirty="0"/>
              <a:t>lecture-based courses requiring use of the study skills listed under Learning Strategies.</a:t>
            </a:r>
          </a:p>
          <a:p>
            <a:pPr marL="342900" indent="-342900">
              <a:spcAft>
                <a:spcPts val="1000"/>
              </a:spcAft>
              <a:buClr>
                <a:srgbClr val="7A1A57"/>
              </a:buClr>
              <a:buFont typeface="Wingdings" panose="05000000000000000000" pitchFamily="2" charset="2"/>
              <a:buChar char="Ø"/>
            </a:pPr>
            <a:endParaRPr lang="en-US" altLang="en-US" sz="2200" dirty="0" smtClean="0"/>
          </a:p>
          <a:p>
            <a:pPr marL="342900" indent="-342900">
              <a:spcAft>
                <a:spcPts val="1000"/>
              </a:spcAft>
              <a:buClr>
                <a:srgbClr val="7A1A57"/>
              </a:buClr>
              <a:buFont typeface="Wingdings" panose="05000000000000000000" pitchFamily="2" charset="2"/>
              <a:buChar char="Ø"/>
            </a:pPr>
            <a:endParaRPr lang="en-US" altLang="en-US" sz="2000" dirty="0" smtClean="0"/>
          </a:p>
        </p:txBody>
      </p:sp>
    </p:spTree>
    <p:extLst>
      <p:ext uri="{BB962C8B-B14F-4D97-AF65-F5344CB8AC3E}">
        <p14:creationId xmlns:p14="http://schemas.microsoft.com/office/powerpoint/2010/main" val="14608127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ltLang="en-US" dirty="0" smtClean="0"/>
              <a:t>Your Observations</a:t>
            </a:r>
            <a:br>
              <a:rPr lang="en-US" altLang="en-US" dirty="0" smtClean="0"/>
            </a:br>
            <a:r>
              <a:rPr lang="en-US" altLang="en-US" sz="2800" dirty="0" smtClean="0">
                <a:solidFill>
                  <a:srgbClr val="7A1A57"/>
                </a:solidFill>
              </a:rPr>
              <a:t>Engagement Indicators and the NSSE Snapshot</a:t>
            </a:r>
            <a:endParaRPr lang="en-US" altLang="en-US" dirty="0" smtClean="0">
              <a:solidFill>
                <a:srgbClr val="7A1A57"/>
              </a:solidFill>
            </a:endParaRPr>
          </a:p>
        </p:txBody>
      </p:sp>
      <p:sp>
        <p:nvSpPr>
          <p:cNvPr id="115715" name="Rectangle 3"/>
          <p:cNvSpPr>
            <a:spLocks noGrp="1" noChangeArrowheads="1"/>
          </p:cNvSpPr>
          <p:nvPr>
            <p:ph sz="half" idx="1"/>
          </p:nvPr>
        </p:nvSpPr>
        <p:spPr>
          <a:xfrm>
            <a:off x="152400" y="1447800"/>
            <a:ext cx="8458200" cy="5410200"/>
          </a:xfrm>
        </p:spPr>
        <p:txBody>
          <a:bodyPr/>
          <a:lstStyle/>
          <a:p>
            <a:pPr>
              <a:spcAft>
                <a:spcPts val="1000"/>
              </a:spcAft>
              <a:buClr>
                <a:srgbClr val="7A1A57"/>
              </a:buClr>
            </a:pPr>
            <a:r>
              <a:rPr lang="en-US" altLang="en-US" dirty="0" smtClean="0">
                <a:solidFill>
                  <a:srgbClr val="7A1A57"/>
                </a:solidFill>
              </a:rPr>
              <a:t>WNE faculty and staff at the workshop observed:</a:t>
            </a:r>
          </a:p>
          <a:p>
            <a:pPr marL="342900" indent="-342900">
              <a:spcAft>
                <a:spcPts val="1000"/>
              </a:spcAft>
              <a:buClr>
                <a:srgbClr val="7A1A57"/>
              </a:buClr>
              <a:buFont typeface="Wingdings" panose="05000000000000000000" pitchFamily="2" charset="2"/>
              <a:buChar char="Ø"/>
            </a:pPr>
            <a:r>
              <a:rPr lang="en-US" altLang="en-US" sz="2200" dirty="0" smtClean="0">
                <a:solidFill>
                  <a:srgbClr val="417FDD"/>
                </a:solidFill>
              </a:rPr>
              <a:t>Discussions with Diverse Others </a:t>
            </a:r>
            <a:r>
              <a:rPr lang="en-US" altLang="en-US" sz="2200" dirty="0"/>
              <a:t>was </a:t>
            </a:r>
            <a:r>
              <a:rPr lang="en-US" altLang="en-US" sz="2200" dirty="0" smtClean="0"/>
              <a:t>average for first year students, but below average for seniors.</a:t>
            </a:r>
          </a:p>
          <a:p>
            <a:pPr marL="742950" lvl="1" indent="-342900">
              <a:spcBef>
                <a:spcPts val="0"/>
              </a:spcBef>
              <a:spcAft>
                <a:spcPts val="1000"/>
              </a:spcAft>
              <a:buFont typeface="Wingdings" panose="05000000000000000000" pitchFamily="2" charset="2"/>
              <a:buChar char="Ø"/>
            </a:pPr>
            <a:r>
              <a:rPr lang="en-US" altLang="en-US" sz="2200" dirty="0" smtClean="0"/>
              <a:t>Do first year students have a different view on the amount of diversity than seniors?</a:t>
            </a:r>
          </a:p>
          <a:p>
            <a:pPr marL="742950" lvl="1" indent="-342900">
              <a:spcBef>
                <a:spcPts val="0"/>
              </a:spcBef>
              <a:spcAft>
                <a:spcPts val="1000"/>
              </a:spcAft>
              <a:buFont typeface="Wingdings" panose="05000000000000000000" pitchFamily="2" charset="2"/>
              <a:buChar char="Ø"/>
            </a:pPr>
            <a:r>
              <a:rPr lang="en-US" altLang="en-US" sz="2200" dirty="0" smtClean="0"/>
              <a:t>Is  there a retention issue for diversity students over the four years?</a:t>
            </a:r>
            <a:endParaRPr lang="en-US" altLang="en-US" sz="2200" dirty="0"/>
          </a:p>
          <a:p>
            <a:pPr marL="342900" indent="-342900">
              <a:spcAft>
                <a:spcPts val="1000"/>
              </a:spcAft>
              <a:buClr>
                <a:srgbClr val="7A1A57"/>
              </a:buClr>
              <a:buFont typeface="Wingdings" panose="05000000000000000000" pitchFamily="2" charset="2"/>
              <a:buChar char="Ø"/>
            </a:pPr>
            <a:r>
              <a:rPr lang="en-US" altLang="en-US" sz="2200" dirty="0"/>
              <a:t>Students reported having to </a:t>
            </a:r>
            <a:r>
              <a:rPr lang="en-US" altLang="en-US" sz="2200" dirty="0">
                <a:solidFill>
                  <a:srgbClr val="417FDD"/>
                </a:solidFill>
              </a:rPr>
              <a:t>write</a:t>
            </a:r>
            <a:r>
              <a:rPr lang="en-US" altLang="en-US" sz="2200" dirty="0"/>
              <a:t> a lot, but didn’t have to </a:t>
            </a:r>
            <a:r>
              <a:rPr lang="en-US" altLang="en-US" sz="2200" dirty="0">
                <a:solidFill>
                  <a:srgbClr val="417FDD"/>
                </a:solidFill>
              </a:rPr>
              <a:t>read</a:t>
            </a:r>
            <a:r>
              <a:rPr lang="en-US" altLang="en-US" sz="2200" dirty="0"/>
              <a:t> a lot</a:t>
            </a:r>
            <a:r>
              <a:rPr lang="en-US" altLang="en-US" sz="2200" dirty="0" smtClean="0"/>
              <a:t>.</a:t>
            </a:r>
          </a:p>
          <a:p>
            <a:pPr marL="342900" indent="-342900">
              <a:spcAft>
                <a:spcPts val="1000"/>
              </a:spcAft>
              <a:buClr>
                <a:srgbClr val="7A1A57"/>
              </a:buClr>
              <a:buFont typeface="Wingdings" panose="05000000000000000000" pitchFamily="2" charset="2"/>
              <a:buChar char="Ø"/>
            </a:pPr>
            <a:r>
              <a:rPr lang="en-US" altLang="en-US" sz="2200" dirty="0" smtClean="0"/>
              <a:t>The </a:t>
            </a:r>
            <a:r>
              <a:rPr lang="en-US" altLang="en-US" sz="2200" dirty="0" smtClean="0">
                <a:solidFill>
                  <a:srgbClr val="417FDD"/>
                </a:solidFill>
              </a:rPr>
              <a:t>average number of hours preparing for classes </a:t>
            </a:r>
            <a:r>
              <a:rPr lang="en-US" altLang="en-US" sz="2200" dirty="0" smtClean="0"/>
              <a:t>is low (less than 14 hours of preparation per week).  For a student taking a 5-course load, this is about 2.8 hours per course in a typical week.</a:t>
            </a:r>
            <a:endParaRPr lang="en-US" altLang="en-US" sz="2200" dirty="0"/>
          </a:p>
          <a:p>
            <a:pPr marL="342900" indent="-342900">
              <a:spcAft>
                <a:spcPts val="1000"/>
              </a:spcAft>
              <a:buClr>
                <a:srgbClr val="7A1A57"/>
              </a:buClr>
              <a:buFont typeface="Wingdings" panose="05000000000000000000" pitchFamily="2" charset="2"/>
              <a:buChar char="Ø"/>
            </a:pPr>
            <a:endParaRPr lang="en-US" altLang="en-US" sz="2200" dirty="0" smtClean="0"/>
          </a:p>
          <a:p>
            <a:pPr marL="342900" indent="-342900">
              <a:spcAft>
                <a:spcPts val="1000"/>
              </a:spcAft>
              <a:buClr>
                <a:srgbClr val="7A1A57"/>
              </a:buClr>
              <a:buFont typeface="Wingdings" panose="05000000000000000000" pitchFamily="2" charset="2"/>
              <a:buChar char="Ø"/>
            </a:pPr>
            <a:endParaRPr lang="en-US" altLang="en-US" sz="2000" dirty="0" smtClean="0"/>
          </a:p>
        </p:txBody>
      </p:sp>
    </p:spTree>
    <p:extLst>
      <p:ext uri="{BB962C8B-B14F-4D97-AF65-F5344CB8AC3E}">
        <p14:creationId xmlns:p14="http://schemas.microsoft.com/office/powerpoint/2010/main" val="14240276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ltLang="en-US" dirty="0" smtClean="0"/>
              <a:t>Possible Action Items</a:t>
            </a:r>
            <a:br>
              <a:rPr lang="en-US" altLang="en-US" dirty="0" smtClean="0"/>
            </a:br>
            <a:r>
              <a:rPr lang="en-US" altLang="en-US" sz="2800" dirty="0" smtClean="0">
                <a:solidFill>
                  <a:srgbClr val="7A1A57"/>
                </a:solidFill>
              </a:rPr>
              <a:t>Engagement Indicators and the NSSE Snapshot</a:t>
            </a:r>
            <a:endParaRPr lang="en-US" altLang="en-US" dirty="0" smtClean="0">
              <a:solidFill>
                <a:srgbClr val="7A1A57"/>
              </a:solidFill>
            </a:endParaRPr>
          </a:p>
        </p:txBody>
      </p:sp>
      <p:sp>
        <p:nvSpPr>
          <p:cNvPr id="115715" name="Rectangle 3"/>
          <p:cNvSpPr>
            <a:spLocks noGrp="1" noChangeArrowheads="1"/>
          </p:cNvSpPr>
          <p:nvPr>
            <p:ph sz="half" idx="1"/>
          </p:nvPr>
        </p:nvSpPr>
        <p:spPr>
          <a:xfrm>
            <a:off x="152400" y="1447800"/>
            <a:ext cx="8458200" cy="5410200"/>
          </a:xfrm>
        </p:spPr>
        <p:txBody>
          <a:bodyPr/>
          <a:lstStyle/>
          <a:p>
            <a:pPr>
              <a:spcAft>
                <a:spcPts val="1000"/>
              </a:spcAft>
              <a:buClr>
                <a:srgbClr val="7A1A57"/>
              </a:buClr>
            </a:pPr>
            <a:r>
              <a:rPr lang="en-US" altLang="en-US" dirty="0" smtClean="0">
                <a:solidFill>
                  <a:srgbClr val="7A1A57"/>
                </a:solidFill>
              </a:rPr>
              <a:t>WNE faculty and staff at the workshop suggested:</a:t>
            </a:r>
          </a:p>
          <a:p>
            <a:pPr marL="342900" indent="-342900">
              <a:spcAft>
                <a:spcPts val="1000"/>
              </a:spcAft>
              <a:buClr>
                <a:srgbClr val="7A1A57"/>
              </a:buClr>
              <a:buFont typeface="Wingdings" panose="05000000000000000000" pitchFamily="2" charset="2"/>
              <a:buChar char="Ø"/>
            </a:pPr>
            <a:r>
              <a:rPr lang="en-US" altLang="en-US" sz="2200" dirty="0"/>
              <a:t>As faculty, we should do something to improve </a:t>
            </a:r>
            <a:r>
              <a:rPr lang="en-US" altLang="en-US" sz="2200" dirty="0" smtClean="0">
                <a:solidFill>
                  <a:srgbClr val="417FDD"/>
                </a:solidFill>
              </a:rPr>
              <a:t>Reflective and Integrative Learning</a:t>
            </a:r>
            <a:r>
              <a:rPr lang="en-US" altLang="en-US" sz="2200" dirty="0" smtClean="0"/>
              <a:t>, both horizontally (across first year courses) and vertically (through senior courses).</a:t>
            </a:r>
          </a:p>
          <a:p>
            <a:pPr marL="342900" indent="-342900">
              <a:spcAft>
                <a:spcPts val="1000"/>
              </a:spcAft>
              <a:buClr>
                <a:srgbClr val="7A1A57"/>
              </a:buClr>
              <a:buFont typeface="Wingdings" panose="05000000000000000000" pitchFamily="2" charset="2"/>
              <a:buChar char="Ø"/>
            </a:pPr>
            <a:r>
              <a:rPr lang="en-US" altLang="en-US" sz="2200" dirty="0" smtClean="0"/>
              <a:t>We should consider how the NSSE data might be useful in guiding our discussions about </a:t>
            </a:r>
            <a:r>
              <a:rPr lang="en-US" altLang="en-US" sz="2200" dirty="0" smtClean="0">
                <a:solidFill>
                  <a:srgbClr val="417FDD"/>
                </a:solidFill>
              </a:rPr>
              <a:t>General University Requirements</a:t>
            </a:r>
            <a:r>
              <a:rPr lang="en-US" altLang="en-US" sz="2200" dirty="0" smtClean="0"/>
              <a:t>.</a:t>
            </a:r>
          </a:p>
          <a:p>
            <a:pPr marL="342900" indent="-342900">
              <a:spcAft>
                <a:spcPts val="1000"/>
              </a:spcAft>
              <a:buClr>
                <a:srgbClr val="7A1A57"/>
              </a:buClr>
              <a:buFont typeface="Wingdings" panose="05000000000000000000" pitchFamily="2" charset="2"/>
              <a:buChar char="Ø"/>
            </a:pPr>
            <a:r>
              <a:rPr lang="en-US" altLang="en-US" sz="2200" dirty="0" smtClean="0"/>
              <a:t>How might we promote a greater focus on the </a:t>
            </a:r>
            <a:r>
              <a:rPr lang="en-US" altLang="en-US" sz="2200" dirty="0" smtClean="0">
                <a:solidFill>
                  <a:srgbClr val="417FDD"/>
                </a:solidFill>
              </a:rPr>
              <a:t>Engagement Indicators </a:t>
            </a:r>
            <a:r>
              <a:rPr lang="en-US" altLang="en-US" sz="2200" dirty="0" smtClean="0"/>
              <a:t>in our courses? Maybe we could encourage incorporating course development to employ these strategies through </a:t>
            </a:r>
            <a:r>
              <a:rPr lang="en-US" altLang="en-US" sz="2200" dirty="0" smtClean="0">
                <a:solidFill>
                  <a:srgbClr val="417FDD"/>
                </a:solidFill>
              </a:rPr>
              <a:t>Faculty Development Grants</a:t>
            </a:r>
            <a:r>
              <a:rPr lang="en-US" altLang="en-US" sz="2200" dirty="0" smtClean="0"/>
              <a:t>?</a:t>
            </a:r>
            <a:endParaRPr lang="en-US" altLang="en-US" sz="2200" dirty="0"/>
          </a:p>
          <a:p>
            <a:pPr marL="342900" indent="-342900">
              <a:spcAft>
                <a:spcPts val="1000"/>
              </a:spcAft>
              <a:buClr>
                <a:srgbClr val="7A1A57"/>
              </a:buClr>
              <a:buFont typeface="Wingdings" panose="05000000000000000000" pitchFamily="2" charset="2"/>
              <a:buChar char="Ø"/>
            </a:pPr>
            <a:endParaRPr lang="en-US" altLang="en-US" sz="2200" dirty="0" smtClean="0"/>
          </a:p>
          <a:p>
            <a:pPr marL="342900" indent="-342900">
              <a:spcAft>
                <a:spcPts val="1000"/>
              </a:spcAft>
              <a:buClr>
                <a:srgbClr val="7A1A57"/>
              </a:buClr>
              <a:buFont typeface="Wingdings" panose="05000000000000000000" pitchFamily="2" charset="2"/>
              <a:buChar char="Ø"/>
            </a:pPr>
            <a:endParaRPr lang="en-US" altLang="en-US" sz="2000" dirty="0" smtClean="0"/>
          </a:p>
        </p:txBody>
      </p:sp>
    </p:spTree>
    <p:extLst>
      <p:ext uri="{BB962C8B-B14F-4D97-AF65-F5344CB8AC3E}">
        <p14:creationId xmlns:p14="http://schemas.microsoft.com/office/powerpoint/2010/main" val="14979496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WNE Faculty Priorities</a:t>
            </a:r>
            <a:br>
              <a:rPr lang="en-US" dirty="0" smtClean="0"/>
            </a:br>
            <a:r>
              <a:rPr lang="en-US" sz="2800" dirty="0" smtClean="0">
                <a:solidFill>
                  <a:srgbClr val="7A1A57"/>
                </a:solidFill>
              </a:rPr>
              <a:t>From the NSSE Engagement Indicators</a:t>
            </a:r>
            <a:endParaRPr lang="en-US" sz="2800" dirty="0">
              <a:solidFill>
                <a:srgbClr val="7A1A57"/>
              </a:solidFill>
            </a:endParaRPr>
          </a:p>
        </p:txBody>
      </p:sp>
      <p:graphicFrame>
        <p:nvGraphicFramePr>
          <p:cNvPr id="3" name="Chart 2">
            <a:extLst>
              <a:ext uri="{FF2B5EF4-FFF2-40B4-BE49-F238E27FC236}">
                <a16:creationId xmlns:lc="http://schemas.openxmlformats.org/drawingml/2006/lockedCanvas" xmlns:a16="http://schemas.microsoft.com/office/drawing/2014/main" xmlns:xdr="http://schemas.openxmlformats.org/drawingml/2006/spreadsheetDrawing" xmlns="" id="{DC1E3985-22A4-4F01-B519-430F00D13A31}"/>
              </a:ext>
            </a:extLst>
          </p:cNvPr>
          <p:cNvGraphicFramePr>
            <a:graphicFrameLocks noGrp="1"/>
          </p:cNvGraphicFramePr>
          <p:nvPr>
            <p:extLst>
              <p:ext uri="{D42A27DB-BD31-4B8C-83A1-F6EECF244321}">
                <p14:modId xmlns:p14="http://schemas.microsoft.com/office/powerpoint/2010/main" val="3343216368"/>
              </p:ext>
            </p:extLst>
          </p:nvPr>
        </p:nvGraphicFramePr>
        <p:xfrm>
          <a:off x="228600" y="1905000"/>
          <a:ext cx="86106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381000" y="1550313"/>
            <a:ext cx="8305800" cy="430887"/>
          </a:xfrm>
          <a:prstGeom prst="rect">
            <a:avLst/>
          </a:prstGeom>
        </p:spPr>
        <p:txBody>
          <a:bodyPr wrap="square">
            <a:spAutoFit/>
          </a:bodyPr>
          <a:lstStyle/>
          <a:p>
            <a:pPr>
              <a:spcAft>
                <a:spcPts val="1000"/>
              </a:spcAft>
              <a:buClr>
                <a:srgbClr val="7A1A57"/>
              </a:buClr>
            </a:pPr>
            <a:r>
              <a:rPr lang="en-US" altLang="en-US" sz="2200" b="1" dirty="0" smtClean="0">
                <a:solidFill>
                  <a:srgbClr val="0070C0"/>
                </a:solidFill>
                <a:ea typeface="+mn-ea"/>
                <a:cs typeface="Arial" panose="020B0604020202020204" pitchFamily="34" charset="0"/>
              </a:rPr>
              <a:t>Priorities indicated by WNE </a:t>
            </a:r>
            <a:r>
              <a:rPr lang="en-US" altLang="en-US" sz="2200" b="1" dirty="0">
                <a:solidFill>
                  <a:srgbClr val="0070C0"/>
                </a:solidFill>
                <a:ea typeface="+mn-ea"/>
                <a:cs typeface="Arial" panose="020B0604020202020204" pitchFamily="34" charset="0"/>
              </a:rPr>
              <a:t>faculty </a:t>
            </a:r>
            <a:r>
              <a:rPr lang="en-US" altLang="en-US" sz="2200" b="1" dirty="0" smtClean="0">
                <a:solidFill>
                  <a:srgbClr val="0070C0"/>
                </a:solidFill>
                <a:ea typeface="+mn-ea"/>
                <a:cs typeface="Arial" panose="020B0604020202020204" pitchFamily="34" charset="0"/>
              </a:rPr>
              <a:t>and </a:t>
            </a:r>
            <a:r>
              <a:rPr lang="en-US" altLang="en-US" sz="2200" b="1" dirty="0">
                <a:solidFill>
                  <a:srgbClr val="0070C0"/>
                </a:solidFill>
                <a:ea typeface="+mn-ea"/>
                <a:cs typeface="Arial" panose="020B0604020202020204" pitchFamily="34" charset="0"/>
              </a:rPr>
              <a:t>staff at the </a:t>
            </a:r>
            <a:r>
              <a:rPr lang="en-US" altLang="en-US" sz="2200" b="1" dirty="0" smtClean="0">
                <a:solidFill>
                  <a:srgbClr val="0070C0"/>
                </a:solidFill>
                <a:ea typeface="+mn-ea"/>
                <a:cs typeface="Arial" panose="020B0604020202020204" pitchFamily="34" charset="0"/>
              </a:rPr>
              <a:t>workshop</a:t>
            </a:r>
            <a:endParaRPr lang="en-US" altLang="en-US" sz="2200" b="1" dirty="0">
              <a:solidFill>
                <a:srgbClr val="0070C0"/>
              </a:solidFill>
              <a:ea typeface="+mn-ea"/>
              <a:cs typeface="Arial" panose="020B0604020202020204" pitchFamily="34" charset="0"/>
            </a:endParaRPr>
          </a:p>
        </p:txBody>
      </p:sp>
    </p:spTree>
    <p:extLst>
      <p:ext uri="{BB962C8B-B14F-4D97-AF65-F5344CB8AC3E}">
        <p14:creationId xmlns:p14="http://schemas.microsoft.com/office/powerpoint/2010/main" val="22953412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ltLang="en-US" dirty="0" smtClean="0"/>
              <a:t>Resources</a:t>
            </a:r>
            <a:endParaRPr lang="en-US" altLang="en-US" dirty="0" smtClean="0">
              <a:solidFill>
                <a:srgbClr val="7A1A57"/>
              </a:solidFill>
            </a:endParaRPr>
          </a:p>
        </p:txBody>
      </p:sp>
      <p:sp>
        <p:nvSpPr>
          <p:cNvPr id="115715" name="Rectangle 3"/>
          <p:cNvSpPr>
            <a:spLocks noGrp="1" noChangeArrowheads="1"/>
          </p:cNvSpPr>
          <p:nvPr>
            <p:ph sz="half" idx="1"/>
          </p:nvPr>
        </p:nvSpPr>
        <p:spPr>
          <a:xfrm>
            <a:off x="152400" y="1447800"/>
            <a:ext cx="8763000" cy="5334000"/>
          </a:xfrm>
        </p:spPr>
        <p:txBody>
          <a:bodyPr/>
          <a:lstStyle/>
          <a:p>
            <a:pPr marL="342900" indent="-342900">
              <a:spcBef>
                <a:spcPts val="600"/>
              </a:spcBef>
              <a:spcAft>
                <a:spcPts val="1000"/>
              </a:spcAft>
              <a:buClr>
                <a:srgbClr val="7A1A57"/>
              </a:buClr>
              <a:buFont typeface="Wingdings" panose="05000000000000000000" pitchFamily="2" charset="2"/>
              <a:buChar char="Ø"/>
            </a:pPr>
            <a:r>
              <a:rPr lang="en-US" altLang="en-US" sz="2200" b="0" dirty="0" smtClean="0"/>
              <a:t>NSSE Website: </a:t>
            </a:r>
            <a:r>
              <a:rPr lang="en-US" altLang="en-US" sz="2200" b="0" dirty="0" smtClean="0">
                <a:hlinkClick r:id="rId3"/>
              </a:rPr>
              <a:t>http</a:t>
            </a:r>
            <a:r>
              <a:rPr lang="en-US" altLang="en-US" sz="2200" b="0" dirty="0">
                <a:hlinkClick r:id="rId3"/>
              </a:rPr>
              <a:t>://nsse.indiana.edu</a:t>
            </a:r>
            <a:r>
              <a:rPr lang="en-US" altLang="en-US" sz="2200" b="0" dirty="0" smtClean="0">
                <a:hlinkClick r:id="rId3"/>
              </a:rPr>
              <a:t>/</a:t>
            </a:r>
            <a:r>
              <a:rPr lang="en-US" altLang="en-US" sz="2200" b="0" dirty="0" smtClean="0"/>
              <a:t>	</a:t>
            </a:r>
          </a:p>
          <a:p>
            <a:pPr marL="342900" indent="-342900">
              <a:spcBef>
                <a:spcPts val="600"/>
              </a:spcBef>
              <a:spcAft>
                <a:spcPts val="1000"/>
              </a:spcAft>
              <a:buClr>
                <a:srgbClr val="7A1A57"/>
              </a:buClr>
              <a:buFont typeface="Wingdings" panose="05000000000000000000" pitchFamily="2" charset="2"/>
              <a:buChar char="Ø"/>
            </a:pPr>
            <a:r>
              <a:rPr lang="en-US" altLang="en-US" sz="2200" b="0" dirty="0" smtClean="0"/>
              <a:t>Association of American Colleges and Universities: High Impact Practices Website:  </a:t>
            </a:r>
            <a:r>
              <a:rPr lang="en-US" altLang="en-US" sz="2200" b="0" dirty="0" smtClean="0">
                <a:hlinkClick r:id="rId4"/>
              </a:rPr>
              <a:t>https</a:t>
            </a:r>
            <a:r>
              <a:rPr lang="en-US" altLang="en-US" sz="2200" b="0" dirty="0">
                <a:hlinkClick r:id="rId4"/>
              </a:rPr>
              <a:t>://</a:t>
            </a:r>
            <a:r>
              <a:rPr lang="en-US" altLang="en-US" sz="2200" b="0" dirty="0" smtClean="0">
                <a:hlinkClick r:id="rId4"/>
              </a:rPr>
              <a:t>www.aacu.org/leap/hips</a:t>
            </a:r>
            <a:endParaRPr lang="en-US" altLang="en-US" sz="2200" b="0" dirty="0" smtClean="0"/>
          </a:p>
          <a:p>
            <a:pPr marL="342900" indent="-342900">
              <a:spcBef>
                <a:spcPts val="600"/>
              </a:spcBef>
              <a:spcAft>
                <a:spcPts val="1000"/>
              </a:spcAft>
              <a:buClr>
                <a:srgbClr val="7A1A57"/>
              </a:buClr>
              <a:buFont typeface="Wingdings" panose="05000000000000000000" pitchFamily="2" charset="2"/>
              <a:buChar char="Ø"/>
            </a:pPr>
            <a:r>
              <a:rPr lang="en-US" sz="2200" b="0" dirty="0"/>
              <a:t>Banta, T. W., Pike, G. R. and Hansen, M. J. (2009), The use of engagement data in accreditation, planning, and assessment. New Directions for Institutional Research, 2009: 21–34. </a:t>
            </a:r>
            <a:endParaRPr lang="en-US" sz="2200" b="0" dirty="0" smtClean="0"/>
          </a:p>
          <a:p>
            <a:pPr marL="342900" indent="-342900">
              <a:spcBef>
                <a:spcPts val="600"/>
              </a:spcBef>
              <a:spcAft>
                <a:spcPts val="1000"/>
              </a:spcAft>
              <a:buClr>
                <a:srgbClr val="7A1A57"/>
              </a:buClr>
              <a:buFont typeface="Wingdings" panose="05000000000000000000" pitchFamily="2" charset="2"/>
              <a:buChar char="Ø"/>
            </a:pPr>
            <a:r>
              <a:rPr lang="en-US" sz="2200" b="0" dirty="0" err="1" smtClean="0"/>
              <a:t>Kinzie</a:t>
            </a:r>
            <a:r>
              <a:rPr lang="en-US" sz="2200" b="0" dirty="0"/>
              <a:t>, J. and </a:t>
            </a:r>
            <a:r>
              <a:rPr lang="en-US" sz="2200" b="0" dirty="0" err="1"/>
              <a:t>Pennipede</a:t>
            </a:r>
            <a:r>
              <a:rPr lang="en-US" sz="2200" b="0" dirty="0"/>
              <a:t>, B. S. (2009), Converting engagement results into action. New Directions for Institutional Research, 2009: 83–96. </a:t>
            </a:r>
            <a:endParaRPr lang="en-US" sz="2200" b="0" dirty="0" smtClean="0"/>
          </a:p>
          <a:p>
            <a:pPr marL="342900" indent="-342900">
              <a:spcBef>
                <a:spcPts val="600"/>
              </a:spcBef>
              <a:spcAft>
                <a:spcPts val="1000"/>
              </a:spcAft>
              <a:buClr>
                <a:srgbClr val="7A1A57"/>
              </a:buClr>
              <a:buFont typeface="Wingdings" panose="05000000000000000000" pitchFamily="2" charset="2"/>
              <a:buChar char="Ø"/>
            </a:pPr>
            <a:r>
              <a:rPr lang="en-US" sz="2200" b="0" dirty="0" err="1" smtClean="0"/>
              <a:t>Kuh</a:t>
            </a:r>
            <a:r>
              <a:rPr lang="en-US" sz="2200" b="0" dirty="0"/>
              <a:t>, George D. (2008). “High-impact educational practices: What they are, who has access to them, and why they matter.” AAC&amp;U, Washington, D.C. </a:t>
            </a:r>
            <a:endParaRPr lang="en-US" altLang="en-US" sz="2200" b="0" dirty="0" smtClean="0"/>
          </a:p>
        </p:txBody>
      </p:sp>
    </p:spTree>
    <p:extLst>
      <p:ext uri="{BB962C8B-B14F-4D97-AF65-F5344CB8AC3E}">
        <p14:creationId xmlns:p14="http://schemas.microsoft.com/office/powerpoint/2010/main" val="25085209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Text Box 5"/>
          <p:cNvSpPr txBox="1">
            <a:spLocks noChangeArrowheads="1"/>
          </p:cNvSpPr>
          <p:nvPr/>
        </p:nvSpPr>
        <p:spPr bwMode="auto">
          <a:xfrm>
            <a:off x="0" y="6521450"/>
            <a:ext cx="247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eaLnBrk="1" hangingPunct="1">
              <a:spcBef>
                <a:spcPct val="0"/>
              </a:spcBef>
              <a:buClrTx/>
              <a:buFontTx/>
              <a:buNone/>
            </a:pPr>
            <a:r>
              <a:rPr lang="en-US" altLang="en-US" sz="1600" b="1" dirty="0">
                <a:solidFill>
                  <a:schemeClr val="tx1"/>
                </a:solidFill>
                <a:latin typeface="Tahoma" pitchFamily="34" charset="0"/>
              </a:rPr>
              <a:t>.</a:t>
            </a:r>
          </a:p>
        </p:txBody>
      </p:sp>
      <p:sp>
        <p:nvSpPr>
          <p:cNvPr id="125958" name="Title 7"/>
          <p:cNvSpPr>
            <a:spLocks noGrp="1"/>
          </p:cNvSpPr>
          <p:nvPr>
            <p:ph type="title"/>
          </p:nvPr>
        </p:nvSpPr>
        <p:spPr/>
        <p:txBody>
          <a:bodyPr/>
          <a:lstStyle/>
          <a:p>
            <a:r>
              <a:rPr lang="en-US" altLang="en-US" dirty="0" smtClean="0"/>
              <a:t>Contact Information</a:t>
            </a:r>
          </a:p>
        </p:txBody>
      </p:sp>
      <p:sp>
        <p:nvSpPr>
          <p:cNvPr id="2" name="Content Placeholder 1"/>
          <p:cNvSpPr>
            <a:spLocks noGrp="1"/>
          </p:cNvSpPr>
          <p:nvPr>
            <p:ph sz="half" idx="1"/>
          </p:nvPr>
        </p:nvSpPr>
        <p:spPr>
          <a:xfrm>
            <a:off x="304800" y="2019300"/>
            <a:ext cx="5943600" cy="4343400"/>
          </a:xfrm>
        </p:spPr>
        <p:txBody>
          <a:bodyPr/>
          <a:lstStyle/>
          <a:p>
            <a:r>
              <a:rPr lang="en-US" altLang="en-US" dirty="0" smtClean="0"/>
              <a:t>Josephine Rodriguez,</a:t>
            </a:r>
          </a:p>
          <a:p>
            <a:r>
              <a:rPr lang="en-US" altLang="en-US" b="0" dirty="0" smtClean="0"/>
              <a:t>Director of Assessment</a:t>
            </a:r>
          </a:p>
          <a:p>
            <a:r>
              <a:rPr lang="en-US" altLang="en-US" b="0" dirty="0" smtClean="0"/>
              <a:t>jrodigu@wne.edu</a:t>
            </a:r>
          </a:p>
          <a:p>
            <a:r>
              <a:rPr lang="en-US" altLang="en-US" b="0" dirty="0" smtClean="0"/>
              <a:t>(413) 782-1692</a:t>
            </a:r>
          </a:p>
          <a:p>
            <a:endParaRPr lang="en-US" altLang="en-US" dirty="0" smtClean="0"/>
          </a:p>
          <a:p>
            <a:r>
              <a:rPr lang="en-US" altLang="en-US" dirty="0" smtClean="0"/>
              <a:t>Lisa Hansen,</a:t>
            </a:r>
          </a:p>
          <a:p>
            <a:r>
              <a:rPr lang="en-US" altLang="en-US" b="0" dirty="0" smtClean="0"/>
              <a:t>Associate Coordinator of Assessment</a:t>
            </a:r>
          </a:p>
          <a:p>
            <a:r>
              <a:rPr lang="en-US" altLang="en-US" b="0" dirty="0" smtClean="0"/>
              <a:t>lhansen@wne.edu</a:t>
            </a:r>
          </a:p>
          <a:p>
            <a:r>
              <a:rPr lang="en-US" altLang="en-US" b="0" dirty="0" smtClean="0"/>
              <a:t>(413) 782-1763</a:t>
            </a:r>
          </a:p>
        </p:txBody>
      </p:sp>
      <p:pic>
        <p:nvPicPr>
          <p:cNvPr id="6" name="Picture 0" descr="WNE short 4 cl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2514600"/>
            <a:ext cx="4433846" cy="118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dirty="0" smtClean="0"/>
              <a:t>Goals of NSSE Project</a:t>
            </a:r>
          </a:p>
        </p:txBody>
      </p:sp>
      <p:sp>
        <p:nvSpPr>
          <p:cNvPr id="65539" name="Rectangle 3"/>
          <p:cNvSpPr>
            <a:spLocks noGrp="1" noChangeArrowheads="1"/>
          </p:cNvSpPr>
          <p:nvPr>
            <p:ph sz="half" idx="1"/>
          </p:nvPr>
        </p:nvSpPr>
        <p:spPr>
          <a:xfrm>
            <a:off x="228600" y="1447800"/>
            <a:ext cx="5029200" cy="5257800"/>
          </a:xfrm>
        </p:spPr>
        <p:txBody>
          <a:bodyPr/>
          <a:lstStyle/>
          <a:p>
            <a:pPr marL="342900" indent="-342900">
              <a:spcAft>
                <a:spcPts val="3000"/>
              </a:spcAft>
              <a:buClr>
                <a:srgbClr val="7A1A57"/>
              </a:buClr>
              <a:buFont typeface="Wingdings" panose="05000000000000000000" pitchFamily="2" charset="2"/>
              <a:buChar char="Ø"/>
            </a:pPr>
            <a:r>
              <a:rPr lang="en-US" altLang="en-US" dirty="0" smtClean="0"/>
              <a:t>Focus conversations on undergraduate quality</a:t>
            </a:r>
          </a:p>
          <a:p>
            <a:pPr marL="342900" indent="-342900">
              <a:spcAft>
                <a:spcPts val="3000"/>
              </a:spcAft>
              <a:buClr>
                <a:srgbClr val="7A1A57"/>
              </a:buClr>
              <a:buFont typeface="Wingdings" panose="05000000000000000000" pitchFamily="2" charset="2"/>
              <a:buChar char="Ø"/>
            </a:pPr>
            <a:r>
              <a:rPr lang="en-US" altLang="en-US" dirty="0" smtClean="0"/>
              <a:t>Enhance institutional practice and improvement initiatives</a:t>
            </a:r>
          </a:p>
          <a:p>
            <a:pPr marL="342900" indent="-342900">
              <a:spcAft>
                <a:spcPts val="3000"/>
              </a:spcAft>
              <a:buClr>
                <a:srgbClr val="7A1A57"/>
              </a:buClr>
              <a:buFont typeface="Wingdings" panose="05000000000000000000" pitchFamily="2" charset="2"/>
              <a:buChar char="Ø"/>
            </a:pPr>
            <a:r>
              <a:rPr lang="en-US" altLang="en-US" dirty="0"/>
              <a:t>Provide systematic national data on “effective educational practices”</a:t>
            </a:r>
          </a:p>
          <a:p>
            <a:pPr marL="342900" indent="-342900">
              <a:spcAft>
                <a:spcPts val="3000"/>
              </a:spcAft>
              <a:buClr>
                <a:srgbClr val="7A1A57"/>
              </a:buClr>
              <a:buFont typeface="Wingdings" panose="05000000000000000000" pitchFamily="2" charset="2"/>
              <a:buChar char="Ø"/>
            </a:pPr>
            <a:r>
              <a:rPr lang="en-US" altLang="en-US" dirty="0" smtClean="0"/>
              <a:t>Allows comparative activity with peer institutions</a:t>
            </a:r>
          </a:p>
        </p:txBody>
      </p:sp>
      <p:pic>
        <p:nvPicPr>
          <p:cNvPr id="8" name="Content Placeholder 7" descr="\\soenetapp1\Groups\CPR\NSSE\Web_site_redesign2009\Photos_New_Web_Site2010\Photographs\NSSE IMAGES IR\CollegeStBenedict_2.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486400" y="1981200"/>
            <a:ext cx="3082636" cy="3989295"/>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r="5286" b="-98"/>
          <a:stretch/>
        </p:blipFill>
        <p:spPr>
          <a:xfrm>
            <a:off x="5486400" y="1981200"/>
            <a:ext cx="3082636" cy="40386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dirty="0" smtClean="0"/>
              <a:t>NSSE Survey Content</a:t>
            </a:r>
          </a:p>
        </p:txBody>
      </p:sp>
      <p:sp>
        <p:nvSpPr>
          <p:cNvPr id="66563" name="AutoShape 4"/>
          <p:cNvSpPr>
            <a:spLocks noChangeArrowheads="1"/>
          </p:cNvSpPr>
          <p:nvPr/>
        </p:nvSpPr>
        <p:spPr bwMode="auto">
          <a:xfrm>
            <a:off x="762000" y="1981200"/>
            <a:ext cx="5257800" cy="685800"/>
          </a:xfrm>
          <a:prstGeom prst="rightArrowCallout">
            <a:avLst>
              <a:gd name="adj1" fmla="val 25000"/>
              <a:gd name="adj2" fmla="val 25000"/>
              <a:gd name="adj3" fmla="val 127778"/>
              <a:gd name="adj4" fmla="val 66667"/>
            </a:avLst>
          </a:prstGeom>
          <a:solidFill>
            <a:srgbClr val="7A1A57"/>
          </a:solidFill>
          <a:ln w="12700" cap="sq">
            <a:solidFill>
              <a:schemeClr val="tx1"/>
            </a:solidFill>
            <a:miter lim="800000"/>
            <a:headEnd type="none" w="sm" len="sm"/>
            <a:tailEnd type="none" w="sm" len="sm"/>
          </a:ln>
          <a:effectLst>
            <a:outerShdw dist="107763" dir="13500000" algn="ctr" rotWithShape="0">
              <a:schemeClr val="bg2">
                <a:alpha val="50000"/>
              </a:schemeClr>
            </a:outerShdw>
          </a:effectLst>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
                <a:srgbClr val="E3C131"/>
              </a:buClr>
              <a:buFont typeface="Wingdings" pitchFamily="2" charset="2"/>
              <a:buNone/>
            </a:pPr>
            <a:r>
              <a:rPr lang="en-US" altLang="en-US" sz="1800" b="1" dirty="0">
                <a:solidFill>
                  <a:schemeClr val="bg1"/>
                </a:solidFill>
              </a:rPr>
              <a:t>Engagement in meaningful </a:t>
            </a:r>
          </a:p>
          <a:p>
            <a:pPr algn="ctr" eaLnBrk="1" hangingPunct="1">
              <a:spcBef>
                <a:spcPct val="0"/>
              </a:spcBef>
              <a:buClr>
                <a:srgbClr val="E3C131"/>
              </a:buClr>
              <a:buFont typeface="Wingdings" pitchFamily="2" charset="2"/>
              <a:buNone/>
            </a:pPr>
            <a:r>
              <a:rPr lang="en-US" altLang="en-US" sz="1800" b="1" dirty="0">
                <a:solidFill>
                  <a:schemeClr val="bg1"/>
                </a:solidFill>
              </a:rPr>
              <a:t>academic experiences</a:t>
            </a:r>
          </a:p>
        </p:txBody>
      </p:sp>
      <p:sp>
        <p:nvSpPr>
          <p:cNvPr id="542725" name="AutoShape 5"/>
          <p:cNvSpPr>
            <a:spLocks noChangeArrowheads="1"/>
          </p:cNvSpPr>
          <p:nvPr/>
        </p:nvSpPr>
        <p:spPr bwMode="auto">
          <a:xfrm>
            <a:off x="762000" y="2971800"/>
            <a:ext cx="5181600" cy="762000"/>
          </a:xfrm>
          <a:prstGeom prst="rightArrowCallout">
            <a:avLst>
              <a:gd name="adj1" fmla="val 25000"/>
              <a:gd name="adj2" fmla="val 25000"/>
              <a:gd name="adj3" fmla="val 113333"/>
              <a:gd name="adj4" fmla="val 66667"/>
            </a:avLst>
          </a:prstGeom>
          <a:solidFill>
            <a:srgbClr val="EFAA22"/>
          </a:solidFill>
          <a:ln w="12700" cap="sq">
            <a:solidFill>
              <a:srgbClr val="000099"/>
            </a:solidFill>
            <a:miter lim="800000"/>
            <a:headEnd type="none" w="sm" len="sm"/>
            <a:tailEnd type="none" w="sm" len="sm"/>
          </a:ln>
          <a:effectLst>
            <a:outerShdw dist="107763" dir="13500000" algn="ctr" rotWithShape="0">
              <a:schemeClr val="bg2">
                <a:alpha val="50000"/>
              </a:schemeClr>
            </a:outerShdw>
          </a:effectLst>
        </p:spPr>
        <p:txBody>
          <a:bodyPr wrap="none" anchor="ctr"/>
          <a:lstStyle/>
          <a:p>
            <a:pPr algn="ctr">
              <a:defRPr/>
            </a:pPr>
            <a:r>
              <a:rPr lang="en-US" b="1" dirty="0">
                <a:solidFill>
                  <a:schemeClr val="bg1"/>
                </a:solidFill>
                <a:latin typeface="Frutiger Linotype"/>
                <a:ea typeface="+mn-ea"/>
                <a:cs typeface="+mn-cs"/>
              </a:rPr>
              <a:t>Engagement in </a:t>
            </a:r>
            <a:r>
              <a:rPr lang="en-US" b="1" dirty="0" smtClean="0">
                <a:solidFill>
                  <a:schemeClr val="bg1"/>
                </a:solidFill>
                <a:latin typeface="Frutiger Linotype"/>
                <a:ea typeface="+mn-ea"/>
                <a:cs typeface="+mn-cs"/>
              </a:rPr>
              <a:t/>
            </a:r>
            <a:br>
              <a:rPr lang="en-US" b="1" dirty="0" smtClean="0">
                <a:solidFill>
                  <a:schemeClr val="bg1"/>
                </a:solidFill>
                <a:latin typeface="Frutiger Linotype"/>
                <a:ea typeface="+mn-ea"/>
                <a:cs typeface="+mn-cs"/>
              </a:rPr>
            </a:br>
            <a:r>
              <a:rPr lang="en-US" b="1" dirty="0" smtClean="0">
                <a:solidFill>
                  <a:schemeClr val="bg1"/>
                </a:solidFill>
                <a:latin typeface="Frutiger Linotype"/>
                <a:ea typeface="+mn-ea"/>
                <a:cs typeface="+mn-cs"/>
              </a:rPr>
              <a:t>High-Impact </a:t>
            </a:r>
            <a:r>
              <a:rPr lang="en-US" b="1" dirty="0">
                <a:solidFill>
                  <a:schemeClr val="bg1"/>
                </a:solidFill>
                <a:latin typeface="Frutiger Linotype"/>
                <a:ea typeface="+mn-ea"/>
                <a:cs typeface="+mn-cs"/>
              </a:rPr>
              <a:t>Practices</a:t>
            </a:r>
          </a:p>
        </p:txBody>
      </p:sp>
      <p:sp>
        <p:nvSpPr>
          <p:cNvPr id="542726" name="AutoShape 6"/>
          <p:cNvSpPr>
            <a:spLocks noChangeArrowheads="1"/>
          </p:cNvSpPr>
          <p:nvPr/>
        </p:nvSpPr>
        <p:spPr bwMode="auto">
          <a:xfrm>
            <a:off x="762000" y="4038600"/>
            <a:ext cx="5257800" cy="762000"/>
          </a:xfrm>
          <a:prstGeom prst="rightArrowCallout">
            <a:avLst>
              <a:gd name="adj1" fmla="val 25000"/>
              <a:gd name="adj2" fmla="val 25000"/>
              <a:gd name="adj3" fmla="val 115000"/>
              <a:gd name="adj4" fmla="val 66667"/>
            </a:avLst>
          </a:prstGeom>
          <a:solidFill>
            <a:srgbClr val="417FDD"/>
          </a:solidFill>
          <a:ln w="12700" cap="sq">
            <a:solidFill>
              <a:schemeClr val="tx1"/>
            </a:solidFill>
            <a:miter lim="800000"/>
            <a:headEnd type="none" w="sm" len="sm"/>
            <a:tailEnd type="none" w="sm" len="sm"/>
          </a:ln>
          <a:effectLst>
            <a:outerShdw dist="107763" dir="8100000" algn="ctr" rotWithShape="0">
              <a:schemeClr val="bg2">
                <a:alpha val="50000"/>
              </a:schemeClr>
            </a:outerShdw>
          </a:effectLst>
        </p:spPr>
        <p:txBody>
          <a:bodyPr wrap="none" anchor="ctr"/>
          <a:lstStyle/>
          <a:p>
            <a:pPr algn="ctr">
              <a:buClr>
                <a:srgbClr val="E3C131"/>
              </a:buClr>
              <a:buFont typeface="Wingdings" pitchFamily="2" charset="2"/>
              <a:buNone/>
              <a:defRPr/>
            </a:pPr>
            <a:r>
              <a:rPr lang="en-US" b="1" dirty="0">
                <a:solidFill>
                  <a:schemeClr val="bg1"/>
                </a:solidFill>
                <a:latin typeface="Frutiger Linotype"/>
                <a:ea typeface="+mn-ea"/>
                <a:cs typeface="+mn-cs"/>
              </a:rPr>
              <a:t>Student </a:t>
            </a:r>
            <a:r>
              <a:rPr lang="en-US" b="1" dirty="0" smtClean="0">
                <a:solidFill>
                  <a:schemeClr val="bg1"/>
                </a:solidFill>
                <a:latin typeface="Frutiger Linotype"/>
                <a:ea typeface="+mn-ea"/>
                <a:cs typeface="+mn-cs"/>
              </a:rPr>
              <a:t>reactions </a:t>
            </a:r>
            <a:endParaRPr lang="en-US" b="1" dirty="0">
              <a:solidFill>
                <a:schemeClr val="bg1"/>
              </a:solidFill>
              <a:latin typeface="Frutiger Linotype"/>
              <a:ea typeface="+mn-ea"/>
              <a:cs typeface="+mn-cs"/>
            </a:endParaRPr>
          </a:p>
          <a:p>
            <a:pPr algn="ctr">
              <a:buClr>
                <a:srgbClr val="E3C131"/>
              </a:buClr>
              <a:buFont typeface="Wingdings" pitchFamily="2" charset="2"/>
              <a:buNone/>
              <a:defRPr/>
            </a:pPr>
            <a:r>
              <a:rPr lang="en-US" b="1" dirty="0">
                <a:solidFill>
                  <a:schemeClr val="bg1"/>
                </a:solidFill>
                <a:latin typeface="Frutiger Linotype"/>
                <a:ea typeface="+mn-ea"/>
                <a:cs typeface="+mn-cs"/>
              </a:rPr>
              <a:t>to </a:t>
            </a:r>
            <a:r>
              <a:rPr lang="en-US" b="1" dirty="0" smtClean="0">
                <a:solidFill>
                  <a:schemeClr val="bg1"/>
                </a:solidFill>
                <a:latin typeface="Frutiger Linotype"/>
                <a:ea typeface="+mn-ea"/>
                <a:cs typeface="+mn-cs"/>
              </a:rPr>
              <a:t>college</a:t>
            </a:r>
            <a:endParaRPr lang="en-US" b="1" dirty="0">
              <a:solidFill>
                <a:schemeClr val="bg1"/>
              </a:solidFill>
              <a:latin typeface="Frutiger Linotype"/>
              <a:ea typeface="+mn-ea"/>
              <a:cs typeface="+mn-cs"/>
            </a:endParaRPr>
          </a:p>
        </p:txBody>
      </p:sp>
      <p:sp>
        <p:nvSpPr>
          <p:cNvPr id="66566" name="AutoShape 7"/>
          <p:cNvSpPr>
            <a:spLocks noChangeArrowheads="1"/>
          </p:cNvSpPr>
          <p:nvPr/>
        </p:nvSpPr>
        <p:spPr bwMode="auto">
          <a:xfrm>
            <a:off x="762000" y="5029200"/>
            <a:ext cx="5257800" cy="762000"/>
          </a:xfrm>
          <a:prstGeom prst="rightArrowCallout">
            <a:avLst>
              <a:gd name="adj1" fmla="val 25000"/>
              <a:gd name="adj2" fmla="val 25000"/>
              <a:gd name="adj3" fmla="val 115000"/>
              <a:gd name="adj4" fmla="val 66667"/>
            </a:avLst>
          </a:prstGeom>
          <a:solidFill>
            <a:srgbClr val="002D62"/>
          </a:solidFill>
          <a:ln w="12700" cap="sq">
            <a:solidFill>
              <a:schemeClr val="tx1"/>
            </a:solidFill>
            <a:miter lim="800000"/>
            <a:headEnd type="none" w="sm" len="sm"/>
            <a:tailEnd type="none" w="sm" len="sm"/>
          </a:ln>
          <a:effectLst>
            <a:outerShdw dist="107763" dir="8100000" algn="ctr" rotWithShape="0">
              <a:schemeClr val="bg2">
                <a:alpha val="50000"/>
              </a:schemeClr>
            </a:outerShdw>
          </a:effectLst>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b="1" dirty="0">
              <a:solidFill>
                <a:schemeClr val="bg1"/>
              </a:solidFill>
              <a:latin typeface="Tahoma" pitchFamily="34" charset="0"/>
            </a:endParaRPr>
          </a:p>
          <a:p>
            <a:pPr algn="ctr" eaLnBrk="1" hangingPunct="1">
              <a:spcBef>
                <a:spcPct val="0"/>
              </a:spcBef>
              <a:buClrTx/>
              <a:buFontTx/>
              <a:buNone/>
            </a:pPr>
            <a:r>
              <a:rPr lang="en-US" altLang="en-US" sz="1800" b="1" dirty="0">
                <a:solidFill>
                  <a:schemeClr val="bg1"/>
                </a:solidFill>
              </a:rPr>
              <a:t>Student </a:t>
            </a:r>
            <a:r>
              <a:rPr lang="en-US" altLang="en-US" sz="1800" b="1" dirty="0" smtClean="0">
                <a:solidFill>
                  <a:schemeClr val="bg1"/>
                </a:solidFill>
              </a:rPr>
              <a:t>background</a:t>
            </a:r>
            <a:endParaRPr lang="en-US" altLang="en-US" sz="1800" b="1" dirty="0">
              <a:solidFill>
                <a:schemeClr val="bg1"/>
              </a:solidFill>
            </a:endParaRPr>
          </a:p>
          <a:p>
            <a:pPr algn="ctr" eaLnBrk="1" hangingPunct="1">
              <a:spcBef>
                <a:spcPct val="0"/>
              </a:spcBef>
              <a:buClrTx/>
              <a:buFontTx/>
              <a:buNone/>
            </a:pPr>
            <a:r>
              <a:rPr lang="en-US" altLang="en-US" sz="1800" b="1" dirty="0">
                <a:solidFill>
                  <a:schemeClr val="bg1"/>
                </a:solidFill>
              </a:rPr>
              <a:t>i</a:t>
            </a:r>
            <a:r>
              <a:rPr lang="en-US" altLang="en-US" sz="1800" b="1" dirty="0" smtClean="0">
                <a:solidFill>
                  <a:schemeClr val="bg1"/>
                </a:solidFill>
              </a:rPr>
              <a:t>nformation</a:t>
            </a:r>
            <a:endParaRPr lang="en-US" altLang="en-US" sz="1800" b="1" dirty="0">
              <a:solidFill>
                <a:schemeClr val="bg1"/>
              </a:solidFill>
            </a:endParaRPr>
          </a:p>
          <a:p>
            <a:pPr algn="ctr" eaLnBrk="1" hangingPunct="1">
              <a:spcBef>
                <a:spcPct val="0"/>
              </a:spcBef>
              <a:buClrTx/>
              <a:buFontTx/>
              <a:buNone/>
            </a:pPr>
            <a:endParaRPr lang="en-US" altLang="en-US" sz="1800" dirty="0">
              <a:solidFill>
                <a:schemeClr val="bg1"/>
              </a:solidFill>
              <a:latin typeface="Tahoma" pitchFamily="34" charset="0"/>
            </a:endParaRPr>
          </a:p>
        </p:txBody>
      </p:sp>
      <p:sp>
        <p:nvSpPr>
          <p:cNvPr id="66567" name="AutoShape 8"/>
          <p:cNvSpPr>
            <a:spLocks noChangeArrowheads="1"/>
          </p:cNvSpPr>
          <p:nvPr/>
        </p:nvSpPr>
        <p:spPr bwMode="auto">
          <a:xfrm>
            <a:off x="6096000" y="1981200"/>
            <a:ext cx="2590800" cy="3810000"/>
          </a:xfrm>
          <a:prstGeom prst="flowChartAlternateProcess">
            <a:avLst/>
          </a:prstGeom>
          <a:solidFill>
            <a:srgbClr val="EFAA22">
              <a:alpha val="34118"/>
            </a:srgbClr>
          </a:solidFill>
          <a:ln w="38100" cap="sq">
            <a:solidFill>
              <a:srgbClr val="002D62"/>
            </a:solidFill>
            <a:miter lim="800000"/>
            <a:headEnd type="none" w="sm" len="sm"/>
            <a:tailEnd type="none" w="sm" len="sm"/>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2000" b="1" dirty="0">
                <a:solidFill>
                  <a:srgbClr val="002D62"/>
                </a:solidFill>
                <a:latin typeface="Arial" panose="020B0604020202020204" pitchFamily="34" charset="0"/>
                <a:cs typeface="Arial" panose="020B0604020202020204" pitchFamily="34" charset="0"/>
              </a:rPr>
              <a:t>Student </a:t>
            </a:r>
            <a:r>
              <a:rPr lang="en-US" altLang="en-US" sz="2000" b="1" dirty="0" smtClean="0">
                <a:solidFill>
                  <a:srgbClr val="002D62"/>
                </a:solidFill>
                <a:latin typeface="Arial" panose="020B0604020202020204" pitchFamily="34" charset="0"/>
                <a:cs typeface="Arial" panose="020B0604020202020204" pitchFamily="34" charset="0"/>
              </a:rPr>
              <a:t>learning </a:t>
            </a:r>
            <a:endParaRPr lang="en-US" altLang="en-US" sz="2000" b="1" dirty="0">
              <a:solidFill>
                <a:srgbClr val="002D62"/>
              </a:solidFill>
              <a:latin typeface="Arial" panose="020B0604020202020204" pitchFamily="34" charset="0"/>
              <a:cs typeface="Arial" panose="020B0604020202020204" pitchFamily="34" charset="0"/>
            </a:endParaRPr>
          </a:p>
          <a:p>
            <a:pPr algn="ctr" eaLnBrk="1" hangingPunct="1">
              <a:spcBef>
                <a:spcPct val="0"/>
              </a:spcBef>
              <a:buClrTx/>
              <a:buFontTx/>
              <a:buNone/>
            </a:pPr>
            <a:r>
              <a:rPr lang="en-US" altLang="en-US" sz="2000" b="1" dirty="0">
                <a:solidFill>
                  <a:srgbClr val="002D62"/>
                </a:solidFill>
                <a:latin typeface="Arial" panose="020B0604020202020204" pitchFamily="34" charset="0"/>
                <a:cs typeface="Arial" panose="020B0604020202020204" pitchFamily="34" charset="0"/>
              </a:rPr>
              <a:t>&amp; </a:t>
            </a:r>
            <a:r>
              <a:rPr lang="en-US" altLang="en-US" sz="2000" b="1" dirty="0" smtClean="0">
                <a:solidFill>
                  <a:srgbClr val="002D62"/>
                </a:solidFill>
                <a:latin typeface="Arial" panose="020B0604020202020204" pitchFamily="34" charset="0"/>
                <a:cs typeface="Arial" panose="020B0604020202020204" pitchFamily="34" charset="0"/>
              </a:rPr>
              <a:t>development</a:t>
            </a:r>
            <a:endParaRPr lang="en-US" altLang="en-US" sz="2000" b="1" dirty="0">
              <a:solidFill>
                <a:srgbClr val="002D6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dirty="0" smtClean="0"/>
              <a:t>Survey Administration</a:t>
            </a:r>
          </a:p>
        </p:txBody>
      </p:sp>
      <p:sp>
        <p:nvSpPr>
          <p:cNvPr id="68611" name="Rectangle 3"/>
          <p:cNvSpPr>
            <a:spLocks noGrp="1" noChangeArrowheads="1"/>
          </p:cNvSpPr>
          <p:nvPr>
            <p:ph idx="1"/>
          </p:nvPr>
        </p:nvSpPr>
        <p:spPr>
          <a:xfrm>
            <a:off x="152400" y="1600200"/>
            <a:ext cx="5486400" cy="1905000"/>
          </a:xfrm>
        </p:spPr>
        <p:txBody>
          <a:bodyPr/>
          <a:lstStyle/>
          <a:p>
            <a:pPr marL="342900" indent="-342900">
              <a:spcAft>
                <a:spcPts val="1200"/>
              </a:spcAft>
              <a:buClr>
                <a:srgbClr val="7A1A57"/>
              </a:buClr>
              <a:buFont typeface="Wingdings" panose="05000000000000000000" pitchFamily="2" charset="2"/>
              <a:buChar char="Ø"/>
            </a:pPr>
            <a:r>
              <a:rPr lang="en-US" altLang="en-US" dirty="0" smtClean="0"/>
              <a:t>Administered to first-year students &amp; seniors in the Spring </a:t>
            </a:r>
          </a:p>
          <a:p>
            <a:pPr marL="342900" indent="-342900">
              <a:spcAft>
                <a:spcPts val="1200"/>
              </a:spcAft>
              <a:buClr>
                <a:srgbClr val="7A1A57"/>
              </a:buClr>
              <a:buFont typeface="Wingdings" panose="05000000000000000000" pitchFamily="2" charset="2"/>
              <a:buChar char="Ø"/>
            </a:pPr>
            <a:r>
              <a:rPr lang="en-US" altLang="en-US" dirty="0" smtClean="0"/>
              <a:t>Multiple follow-ups to increase response rates</a:t>
            </a:r>
          </a:p>
          <a:p>
            <a:pPr lvl="1" indent="0">
              <a:spcAft>
                <a:spcPts val="1200"/>
              </a:spcAft>
              <a:buNone/>
            </a:pPr>
            <a:endParaRPr lang="en-US" altLang="en-US" dirty="0" smtClean="0"/>
          </a:p>
          <a:p>
            <a:pPr lvl="1" indent="0">
              <a:spcAft>
                <a:spcPts val="1200"/>
              </a:spcAft>
              <a:buNone/>
            </a:pPr>
            <a:endParaRPr lang="en-US" altLang="en-US" dirty="0"/>
          </a:p>
          <a:p>
            <a:pPr lvl="1" indent="0">
              <a:spcAft>
                <a:spcPts val="1200"/>
              </a:spcAft>
              <a:buNone/>
            </a:pPr>
            <a:endParaRPr lang="en-US" altLang="en-US" dirty="0" smtClean="0"/>
          </a:p>
          <a:p>
            <a:pPr lvl="1" indent="0">
              <a:spcAft>
                <a:spcPts val="1200"/>
              </a:spcAft>
              <a:buNone/>
            </a:pPr>
            <a:endParaRPr lang="en-US" altLang="en-US" dirty="0"/>
          </a:p>
          <a:p>
            <a:pPr lvl="1" indent="0">
              <a:spcAft>
                <a:spcPts val="1200"/>
              </a:spcAft>
              <a:buNone/>
            </a:pPr>
            <a:endParaRPr lang="en-US" altLang="en-US" dirty="0" smtClean="0"/>
          </a:p>
        </p:txBody>
      </p:sp>
      <p:pic>
        <p:nvPicPr>
          <p:cNvPr id="6861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99731">
            <a:off x="5329507" y="1719969"/>
            <a:ext cx="3602878" cy="38577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627162192"/>
              </p:ext>
            </p:extLst>
          </p:nvPr>
        </p:nvGraphicFramePr>
        <p:xfrm>
          <a:off x="609600" y="3429000"/>
          <a:ext cx="4343400" cy="2291080"/>
        </p:xfrm>
        <a:graphic>
          <a:graphicData uri="http://schemas.openxmlformats.org/drawingml/2006/table">
            <a:tbl>
              <a:tblPr firstRow="1" bandRow="1">
                <a:tableStyleId>{93296810-A885-4BE3-A3E7-6D5BEEA58F35}</a:tableStyleId>
              </a:tblPr>
              <a:tblGrid>
                <a:gridCol w="1447800"/>
                <a:gridCol w="1447800"/>
                <a:gridCol w="1447800"/>
              </a:tblGrid>
              <a:tr h="370840">
                <a:tc gridSpan="3">
                  <a:txBody>
                    <a:bodyPr/>
                    <a:lstStyle/>
                    <a:p>
                      <a:pPr algn="ctr"/>
                      <a:r>
                        <a:rPr lang="en-US" dirty="0" smtClean="0"/>
                        <a:t>Response</a:t>
                      </a:r>
                      <a:r>
                        <a:rPr lang="en-US" baseline="0" dirty="0" smtClean="0"/>
                        <a:t> Rates</a:t>
                      </a:r>
                      <a:endParaRPr lang="en-US" dirty="0">
                        <a:solidFill>
                          <a:schemeClr val="tx1"/>
                        </a:solidFill>
                      </a:endParaRPr>
                    </a:p>
                  </a:txBody>
                  <a:tcPr anchor="ctr"/>
                </a:tc>
                <a:tc hMerge="1">
                  <a:txBody>
                    <a:bodyPr/>
                    <a:lstStyle/>
                    <a:p>
                      <a:endParaRPr lang="en-US" dirty="0"/>
                    </a:p>
                  </a:txBody>
                  <a:tcPr/>
                </a:tc>
                <a:tc hMerge="1">
                  <a:txBody>
                    <a:bodyPr/>
                    <a:lstStyle/>
                    <a:p>
                      <a:endParaRPr lang="en-US" dirty="0"/>
                    </a:p>
                  </a:txBody>
                  <a:tcPr/>
                </a:tc>
              </a:tr>
              <a:tr h="370840">
                <a:tc>
                  <a:txBody>
                    <a:bodyPr/>
                    <a:lstStyle/>
                    <a:p>
                      <a:endParaRPr lang="en-US" dirty="0"/>
                    </a:p>
                  </a:txBody>
                  <a:tcPr/>
                </a:tc>
                <a:tc>
                  <a:txBody>
                    <a:bodyPr/>
                    <a:lstStyle/>
                    <a:p>
                      <a:pPr algn="ctr"/>
                      <a:r>
                        <a:rPr lang="en-US" dirty="0" smtClean="0"/>
                        <a:t>WNE</a:t>
                      </a:r>
                      <a:endParaRPr lang="en-US" dirty="0"/>
                    </a:p>
                  </a:txBody>
                  <a:tcPr anchor="ctr"/>
                </a:tc>
                <a:tc>
                  <a:txBody>
                    <a:bodyPr/>
                    <a:lstStyle/>
                    <a:p>
                      <a:pPr algn="ctr"/>
                      <a:r>
                        <a:rPr lang="en-US" dirty="0" smtClean="0"/>
                        <a:t>NSSE National</a:t>
                      </a:r>
                      <a:endParaRPr lang="en-US" dirty="0"/>
                    </a:p>
                  </a:txBody>
                  <a:tcPr anchor="ctr"/>
                </a:tc>
              </a:tr>
              <a:tr h="370840">
                <a:tc>
                  <a:txBody>
                    <a:bodyPr/>
                    <a:lstStyle/>
                    <a:p>
                      <a:r>
                        <a:rPr lang="en-US" dirty="0" smtClean="0"/>
                        <a:t>First Year</a:t>
                      </a:r>
                    </a:p>
                    <a:p>
                      <a:r>
                        <a:rPr lang="en-US" dirty="0" smtClean="0"/>
                        <a:t>(n = 204)</a:t>
                      </a:r>
                      <a:endParaRPr lang="en-US" dirty="0"/>
                    </a:p>
                  </a:txBody>
                  <a:tcPr/>
                </a:tc>
                <a:tc>
                  <a:txBody>
                    <a:bodyPr/>
                    <a:lstStyle/>
                    <a:p>
                      <a:pPr algn="ctr"/>
                      <a:r>
                        <a:rPr lang="en-US" dirty="0" smtClean="0"/>
                        <a:t>29%</a:t>
                      </a:r>
                      <a:endParaRPr lang="en-US" dirty="0"/>
                    </a:p>
                  </a:txBody>
                  <a:tcPr anchor="ctr"/>
                </a:tc>
                <a:tc>
                  <a:txBody>
                    <a:bodyPr/>
                    <a:lstStyle/>
                    <a:p>
                      <a:pPr algn="ctr"/>
                      <a:r>
                        <a:rPr lang="en-US" dirty="0" smtClean="0"/>
                        <a:t>22%</a:t>
                      </a:r>
                      <a:endParaRPr lang="en-US" dirty="0"/>
                    </a:p>
                  </a:txBody>
                  <a:tcPr anchor="ctr"/>
                </a:tc>
              </a:tr>
              <a:tr h="370840">
                <a:tc>
                  <a:txBody>
                    <a:bodyPr/>
                    <a:lstStyle/>
                    <a:p>
                      <a:r>
                        <a:rPr lang="en-US" dirty="0" smtClean="0"/>
                        <a:t>Seniors</a:t>
                      </a:r>
                    </a:p>
                    <a:p>
                      <a:r>
                        <a:rPr lang="en-US" dirty="0" smtClean="0"/>
                        <a:t>(n = 235)</a:t>
                      </a:r>
                      <a:endParaRPr lang="en-US" dirty="0"/>
                    </a:p>
                  </a:txBody>
                  <a:tcPr/>
                </a:tc>
                <a:tc>
                  <a:txBody>
                    <a:bodyPr/>
                    <a:lstStyle/>
                    <a:p>
                      <a:pPr algn="ctr"/>
                      <a:r>
                        <a:rPr lang="en-US" dirty="0" smtClean="0"/>
                        <a:t>36%</a:t>
                      </a:r>
                      <a:endParaRPr lang="en-US" dirty="0"/>
                    </a:p>
                  </a:txBody>
                  <a:tcPr anchor="ctr"/>
                </a:tc>
                <a:tc>
                  <a:txBody>
                    <a:bodyPr/>
                    <a:lstStyle/>
                    <a:p>
                      <a:pPr algn="ctr"/>
                      <a:r>
                        <a:rPr lang="en-US" dirty="0" smtClean="0"/>
                        <a:t>24%</a:t>
                      </a:r>
                      <a:endParaRPr lang="en-US" dirty="0"/>
                    </a:p>
                  </a:txBody>
                  <a:tcPr anchor="ctr"/>
                </a:tc>
              </a:tr>
            </a:tbl>
          </a:graphicData>
        </a:graphic>
      </p:graphicFrame>
      <p:sp>
        <p:nvSpPr>
          <p:cNvPr id="6" name="Rectangle 3"/>
          <p:cNvSpPr txBox="1">
            <a:spLocks noChangeArrowheads="1"/>
          </p:cNvSpPr>
          <p:nvPr/>
        </p:nvSpPr>
        <p:spPr bwMode="auto">
          <a:xfrm>
            <a:off x="145474" y="5867400"/>
            <a:ext cx="663632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ts val="1200"/>
              </a:spcAft>
              <a:buClr>
                <a:srgbClr val="002D62"/>
              </a:buClr>
              <a:buFont typeface="Wingdings" pitchFamily="2" charset="2"/>
              <a:buNone/>
              <a:defRPr sz="2400" b="1">
                <a:solidFill>
                  <a:srgbClr val="002D62"/>
                </a:solidFill>
                <a:latin typeface="Arial" panose="020B0604020202020204" pitchFamily="34" charset="0"/>
                <a:ea typeface="+mn-ea"/>
                <a:cs typeface="Arial" panose="020B0604020202020204" pitchFamily="34" charset="0"/>
              </a:defRPr>
            </a:lvl1pPr>
            <a:lvl2pPr marL="514350" indent="-285750" algn="l" rtl="0" eaLnBrk="0" fontAlgn="base" hangingPunct="0">
              <a:spcBef>
                <a:spcPct val="20000"/>
              </a:spcBef>
              <a:spcAft>
                <a:spcPts val="600"/>
              </a:spcAft>
              <a:buClr>
                <a:srgbClr val="7A1A57"/>
              </a:buClr>
              <a:buFont typeface="Wingdings" pitchFamily="2" charset="2"/>
              <a:buChar char="§"/>
              <a:defRPr sz="2000" b="1" i="0" u="none">
                <a:solidFill>
                  <a:srgbClr val="7A1A57"/>
                </a:solidFill>
                <a:latin typeface="Arial" panose="020B0604020202020204" pitchFamily="34" charset="0"/>
                <a:ea typeface="+mn-ea"/>
                <a:cs typeface="Arial" panose="020B0604020202020204" pitchFamily="34" charset="0"/>
              </a:defRPr>
            </a:lvl2pPr>
            <a:lvl3pPr marL="800100" indent="-228600" algn="l" rtl="0" eaLnBrk="0" fontAlgn="base" hangingPunct="0">
              <a:spcBef>
                <a:spcPct val="20000"/>
              </a:spcBef>
              <a:spcAft>
                <a:spcPts val="600"/>
              </a:spcAft>
              <a:buClr>
                <a:srgbClr val="417FDD"/>
              </a:buClr>
              <a:buChar char="•"/>
              <a:defRPr sz="1800">
                <a:solidFill>
                  <a:srgbClr val="417FDD"/>
                </a:solidFill>
                <a:latin typeface="Arial" panose="020B0604020202020204" pitchFamily="34" charset="0"/>
                <a:ea typeface="+mn-ea"/>
                <a:cs typeface="Arial" panose="020B0604020202020204" pitchFamily="34" charset="0"/>
              </a:defRPr>
            </a:lvl3pPr>
            <a:lvl4pPr marL="1143000" indent="-228600" algn="l" rtl="0" eaLnBrk="0" fontAlgn="base" hangingPunct="0">
              <a:spcBef>
                <a:spcPct val="20000"/>
              </a:spcBef>
              <a:spcAft>
                <a:spcPct val="0"/>
              </a:spcAft>
              <a:buClr>
                <a:schemeClr val="tx1"/>
              </a:buClr>
              <a:buChar char="–"/>
              <a:defRPr sz="18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Tx/>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a:lstStyle>
          <a:p>
            <a:pPr marL="342900" indent="-342900">
              <a:buClr>
                <a:srgbClr val="7A1A57"/>
              </a:buClr>
              <a:buFont typeface="Wingdings" pitchFamily="2" charset="2"/>
              <a:buChar char="Ø"/>
            </a:pPr>
            <a:r>
              <a:rPr lang="en-US" altLang="en-US" kern="0" dirty="0" smtClean="0"/>
              <a:t>WNE has participated approximately once every 3-4 years (’02, ’05, ’09, ’12, ’16)</a:t>
            </a:r>
          </a:p>
          <a:p>
            <a:pPr lvl="1" indent="0">
              <a:spcAft>
                <a:spcPts val="1200"/>
              </a:spcAft>
              <a:buFont typeface="Wingdings" pitchFamily="2" charset="2"/>
              <a:buNone/>
            </a:pPr>
            <a:endParaRPr lang="en-US" altLang="en-US" kern="0" dirty="0" smtClean="0"/>
          </a:p>
          <a:p>
            <a:pPr lvl="1" indent="0">
              <a:spcAft>
                <a:spcPts val="1200"/>
              </a:spcAft>
              <a:buFont typeface="Wingdings" pitchFamily="2" charset="2"/>
              <a:buNone/>
            </a:pPr>
            <a:endParaRPr lang="en-US" altLang="en-US" kern="0" dirty="0" smtClean="0"/>
          </a:p>
          <a:p>
            <a:pPr lvl="1" indent="0">
              <a:spcAft>
                <a:spcPts val="1200"/>
              </a:spcAft>
              <a:buFont typeface="Wingdings" pitchFamily="2" charset="2"/>
              <a:buNone/>
            </a:pPr>
            <a:endParaRPr lang="en-US" altLang="en-US" kern="0" dirty="0" smtClean="0"/>
          </a:p>
          <a:p>
            <a:pPr lvl="1" indent="0">
              <a:spcAft>
                <a:spcPts val="1200"/>
              </a:spcAft>
              <a:buFont typeface="Wingdings" pitchFamily="2" charset="2"/>
              <a:buNone/>
            </a:pPr>
            <a:endParaRPr lang="en-US" altLang="en-US" kern="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p:txBody>
          <a:bodyPr/>
          <a:lstStyle/>
          <a:p>
            <a:r>
              <a:rPr lang="en-US" altLang="en-US" dirty="0" smtClean="0"/>
              <a:t>A Commitment to Data Quality</a:t>
            </a:r>
          </a:p>
        </p:txBody>
      </p:sp>
      <p:sp>
        <p:nvSpPr>
          <p:cNvPr id="69636" name="Rectangle 3"/>
          <p:cNvSpPr>
            <a:spLocks noGrp="1" noChangeArrowheads="1"/>
          </p:cNvSpPr>
          <p:nvPr>
            <p:ph idx="1"/>
          </p:nvPr>
        </p:nvSpPr>
        <p:spPr>
          <a:xfrm>
            <a:off x="228600" y="1790837"/>
            <a:ext cx="4800600" cy="3162164"/>
          </a:xfrm>
        </p:spPr>
        <p:txBody>
          <a:bodyPr/>
          <a:lstStyle/>
          <a:p>
            <a:pPr marL="0" indent="0">
              <a:buNone/>
            </a:pPr>
            <a:r>
              <a:rPr lang="en-US" altLang="en-US" dirty="0" smtClean="0">
                <a:solidFill>
                  <a:srgbClr val="7A1A57"/>
                </a:solidFill>
              </a:rPr>
              <a:t>NSSE’s Psychometric Portfolio presents evidence of validity, reliability, and other indicators of data quality. It serves </a:t>
            </a:r>
            <a:br>
              <a:rPr lang="en-US" altLang="en-US" dirty="0" smtClean="0">
                <a:solidFill>
                  <a:srgbClr val="7A1A57"/>
                </a:solidFill>
              </a:rPr>
            </a:br>
            <a:r>
              <a:rPr lang="en-US" altLang="en-US" dirty="0" smtClean="0">
                <a:solidFill>
                  <a:srgbClr val="7A1A57"/>
                </a:solidFill>
              </a:rPr>
              <a:t>higher education leaders, </a:t>
            </a:r>
            <a:br>
              <a:rPr lang="en-US" altLang="en-US" dirty="0" smtClean="0">
                <a:solidFill>
                  <a:srgbClr val="7A1A57"/>
                </a:solidFill>
              </a:rPr>
            </a:br>
            <a:r>
              <a:rPr lang="en-US" altLang="en-US" dirty="0" smtClean="0">
                <a:solidFill>
                  <a:srgbClr val="7A1A57"/>
                </a:solidFill>
              </a:rPr>
              <a:t>researchers, and </a:t>
            </a:r>
            <a:br>
              <a:rPr lang="en-US" altLang="en-US" dirty="0" smtClean="0">
                <a:solidFill>
                  <a:srgbClr val="7A1A57"/>
                </a:solidFill>
              </a:rPr>
            </a:br>
            <a:r>
              <a:rPr lang="en-US" altLang="en-US" dirty="0" smtClean="0">
                <a:solidFill>
                  <a:srgbClr val="7A1A57"/>
                </a:solidFill>
              </a:rPr>
              <a:t>professionals who </a:t>
            </a:r>
            <a:br>
              <a:rPr lang="en-US" altLang="en-US" dirty="0" smtClean="0">
                <a:solidFill>
                  <a:srgbClr val="7A1A57"/>
                </a:solidFill>
              </a:rPr>
            </a:br>
            <a:r>
              <a:rPr lang="en-US" altLang="en-US" dirty="0" smtClean="0">
                <a:solidFill>
                  <a:srgbClr val="7A1A57"/>
                </a:solidFill>
              </a:rPr>
              <a:t>use NSSE.</a:t>
            </a:r>
          </a:p>
        </p:txBody>
      </p:sp>
      <p:sp>
        <p:nvSpPr>
          <p:cNvPr id="69637" name="TextBox 6"/>
          <p:cNvSpPr txBox="1">
            <a:spLocks noChangeArrowheads="1"/>
          </p:cNvSpPr>
          <p:nvPr/>
        </p:nvSpPr>
        <p:spPr bwMode="auto">
          <a:xfrm>
            <a:off x="228600" y="5257800"/>
            <a:ext cx="7772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eaLnBrk="1" hangingPunct="1">
              <a:spcBef>
                <a:spcPct val="0"/>
              </a:spcBef>
              <a:buClrTx/>
              <a:buFontTx/>
              <a:buNone/>
            </a:pPr>
            <a:r>
              <a:rPr lang="en-US" altLang="en-US" sz="2000" dirty="0">
                <a:solidFill>
                  <a:srgbClr val="7A1A57"/>
                </a:solidFill>
                <a:latin typeface="Arial" panose="020B0604020202020204" pitchFamily="34" charset="0"/>
                <a:cs typeface="Arial" panose="020B0604020202020204" pitchFamily="34" charset="0"/>
              </a:rPr>
              <a:t>See the Psychometric Portfolio </a:t>
            </a:r>
            <a:endParaRPr lang="en-US" altLang="en-US" sz="2000" dirty="0">
              <a:solidFill>
                <a:srgbClr val="417FDD"/>
              </a:solidFill>
              <a:latin typeface="Arial" panose="020B0604020202020204" pitchFamily="34" charset="0"/>
              <a:cs typeface="Arial" panose="020B0604020202020204" pitchFamily="34" charset="0"/>
            </a:endParaRPr>
          </a:p>
          <a:p>
            <a:pPr eaLnBrk="1" hangingPunct="1">
              <a:spcBef>
                <a:spcPct val="0"/>
              </a:spcBef>
              <a:buClrTx/>
              <a:buFontTx/>
              <a:buNone/>
            </a:pPr>
            <a:r>
              <a:rPr lang="en-US" altLang="en-US" sz="2000" b="1" dirty="0" smtClean="0">
                <a:solidFill>
                  <a:srgbClr val="417FDD"/>
                </a:solidFill>
                <a:latin typeface="Arial" panose="020B0604020202020204" pitchFamily="34" charset="0"/>
                <a:cs typeface="Arial" panose="020B0604020202020204" pitchFamily="34" charset="0"/>
              </a:rPr>
              <a:t>nsse.indiana.edu/html/psychometric_portfolio.cfm </a:t>
            </a:r>
            <a:endParaRPr lang="en-US" altLang="en-US" sz="2000" b="1" dirty="0">
              <a:solidFill>
                <a:srgbClr val="417FDD"/>
              </a:solidFill>
              <a:latin typeface="Arial" panose="020B0604020202020204" pitchFamily="34" charset="0"/>
              <a:cs typeface="Arial" panose="020B0604020202020204" pitchFamily="34" charset="0"/>
            </a:endParaRPr>
          </a:p>
        </p:txBody>
      </p:sp>
      <p:pic>
        <p:nvPicPr>
          <p:cNvPr id="1024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21334">
            <a:off x="4649133" y="2278789"/>
            <a:ext cx="4134723" cy="30173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15000"/>
            <a:ext cx="13985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5715000"/>
            <a:ext cx="18192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r="15338"/>
          <a:stretch>
            <a:fillRect/>
          </a:stretch>
        </p:blipFill>
        <p:spPr bwMode="auto">
          <a:xfrm>
            <a:off x="7964488" y="5715000"/>
            <a:ext cx="117951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r="28796"/>
          <a:stretch>
            <a:fillRect/>
          </a:stretch>
        </p:blipFill>
        <p:spPr bwMode="auto">
          <a:xfrm>
            <a:off x="3200400" y="5715000"/>
            <a:ext cx="129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l="4189"/>
          <a:stretch>
            <a:fillRect/>
          </a:stretch>
        </p:blipFill>
        <p:spPr bwMode="auto">
          <a:xfrm>
            <a:off x="4495800" y="5715000"/>
            <a:ext cx="17430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72200" y="5715000"/>
            <a:ext cx="1819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4" name="Rectangle 10"/>
          <p:cNvSpPr>
            <a:spLocks noChangeArrowheads="1"/>
          </p:cNvSpPr>
          <p:nvPr/>
        </p:nvSpPr>
        <p:spPr bwMode="auto">
          <a:xfrm>
            <a:off x="609600" y="2362200"/>
            <a:ext cx="7696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eaLnBrk="1" hangingPunct="1">
              <a:spcBef>
                <a:spcPct val="0"/>
              </a:spcBef>
              <a:buClrTx/>
              <a:buFontTx/>
              <a:buNone/>
            </a:pPr>
            <a:endParaRPr lang="en-US" altLang="en-US" sz="4400" dirty="0">
              <a:solidFill>
                <a:srgbClr val="2D2D8A"/>
              </a:solidFill>
              <a:latin typeface="Arial" panose="020B0604020202020204" pitchFamily="34" charset="0"/>
              <a:cs typeface="Arial" panose="020B0604020202020204" pitchFamily="34" charset="0"/>
            </a:endParaRPr>
          </a:p>
        </p:txBody>
      </p:sp>
      <p:sp>
        <p:nvSpPr>
          <p:cNvPr id="70666" name="Rectangle 2"/>
          <p:cNvSpPr txBox="1">
            <a:spLocks noChangeArrowheads="1"/>
          </p:cNvSpPr>
          <p:nvPr/>
        </p:nvSpPr>
        <p:spPr bwMode="auto">
          <a:xfrm>
            <a:off x="0" y="6629400"/>
            <a:ext cx="9144000" cy="228600"/>
          </a:xfrm>
          <a:prstGeom prst="rect">
            <a:avLst/>
          </a:prstGeom>
          <a:solidFill>
            <a:srgbClr val="7A1A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4800" dirty="0">
                <a:solidFill>
                  <a:srgbClr val="FFF5B5"/>
                </a:solidFill>
                <a:latin typeface="Tahoma" pitchFamily="34" charset="0"/>
              </a:rPr>
              <a:t/>
            </a:r>
            <a:br>
              <a:rPr lang="en-US" altLang="en-US" sz="4800" dirty="0">
                <a:solidFill>
                  <a:srgbClr val="FFF5B5"/>
                </a:solidFill>
                <a:latin typeface="Tahoma" pitchFamily="34" charset="0"/>
              </a:rPr>
            </a:br>
            <a:endParaRPr lang="en-US" altLang="en-US" sz="4800" dirty="0">
              <a:solidFill>
                <a:srgbClr val="FFF5B5"/>
              </a:solidFill>
              <a:latin typeface="Tahoma" pitchFamily="34" charset="0"/>
            </a:endParaRPr>
          </a:p>
        </p:txBody>
      </p:sp>
      <p:sp>
        <p:nvSpPr>
          <p:cNvPr id="2" name="Content Placeholder 1"/>
          <p:cNvSpPr>
            <a:spLocks noGrp="1"/>
          </p:cNvSpPr>
          <p:nvPr>
            <p:ph sz="quarter" idx="11"/>
          </p:nvPr>
        </p:nvSpPr>
        <p:spPr>
          <a:xfrm>
            <a:off x="1066800" y="2286000"/>
            <a:ext cx="7467600" cy="1600200"/>
          </a:xfrm>
        </p:spPr>
        <p:txBody>
          <a:bodyPr/>
          <a:lstStyle/>
          <a:p>
            <a:pPr algn="ctr"/>
            <a:r>
              <a:rPr lang="en-US" dirty="0" smtClean="0"/>
              <a:t>A Look at WNE’s NSSE Data</a:t>
            </a:r>
          </a:p>
          <a:p>
            <a:pPr algn="ctr"/>
            <a:r>
              <a:rPr lang="en-US" sz="3200" dirty="0" smtClean="0"/>
              <a:t>Our Strengths and Weaknesses</a:t>
            </a:r>
            <a:endParaRPr lang="en-US" sz="3200" dirty="0"/>
          </a:p>
        </p:txBody>
      </p:sp>
    </p:spTree>
    <p:extLst>
      <p:ext uri="{BB962C8B-B14F-4D97-AF65-F5344CB8AC3E}">
        <p14:creationId xmlns:p14="http://schemas.microsoft.com/office/powerpoint/2010/main" val="509858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Grp="1" noChangeArrowheads="1"/>
          </p:cNvSpPr>
          <p:nvPr>
            <p:ph type="title"/>
          </p:nvPr>
        </p:nvSpPr>
        <p:spPr/>
        <p:txBody>
          <a:bodyPr/>
          <a:lstStyle/>
          <a:p>
            <a:pPr algn="ctr"/>
            <a:r>
              <a:rPr lang="en-US" altLang="en-US" dirty="0" smtClean="0"/>
              <a:t>Results on Some Individual Questions</a:t>
            </a:r>
            <a:br>
              <a:rPr lang="en-US" altLang="en-US" dirty="0" smtClean="0"/>
            </a:br>
            <a:r>
              <a:rPr lang="en-US" altLang="en-US" sz="2800" dirty="0" smtClean="0"/>
              <a:t>First Year Students</a:t>
            </a:r>
          </a:p>
        </p:txBody>
      </p:sp>
      <p:sp>
        <p:nvSpPr>
          <p:cNvPr id="67597" name="Rectangle 6"/>
          <p:cNvSpPr>
            <a:spLocks noChangeArrowheads="1"/>
          </p:cNvSpPr>
          <p:nvPr/>
        </p:nvSpPr>
        <p:spPr bwMode="auto">
          <a:xfrm>
            <a:off x="381000" y="1973535"/>
            <a:ext cx="84582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marL="342900" indent="-342900" eaLnBrk="1" hangingPunct="1">
              <a:spcBef>
                <a:spcPts val="300"/>
              </a:spcBef>
              <a:spcAft>
                <a:spcPts val="600"/>
              </a:spcAft>
              <a:buFont typeface="Arial" panose="020B0604020202020204" pitchFamily="34" charset="0"/>
              <a:buChar char="•"/>
            </a:pPr>
            <a:r>
              <a:rPr lang="en-US" altLang="en-US" sz="2200" dirty="0" smtClean="0">
                <a:solidFill>
                  <a:srgbClr val="7A1A57"/>
                </a:solidFill>
              </a:rPr>
              <a:t>Participated in a learning community or some other formal program where groups of students take two or more classes together (HIP)</a:t>
            </a:r>
          </a:p>
        </p:txBody>
      </p:sp>
      <p:sp>
        <p:nvSpPr>
          <p:cNvPr id="4" name="Rectangle 3"/>
          <p:cNvSpPr txBox="1">
            <a:spLocks noChangeArrowheads="1"/>
          </p:cNvSpPr>
          <p:nvPr/>
        </p:nvSpPr>
        <p:spPr bwMode="auto">
          <a:xfrm>
            <a:off x="609600" y="1526220"/>
            <a:ext cx="7620000" cy="447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ts val="1200"/>
              </a:spcAft>
              <a:buClr>
                <a:srgbClr val="002D62"/>
              </a:buClr>
              <a:buFont typeface="Wingdings" pitchFamily="2" charset="2"/>
              <a:buNone/>
              <a:defRPr sz="2400" b="1">
                <a:solidFill>
                  <a:srgbClr val="002D62"/>
                </a:solidFill>
                <a:latin typeface="Arial" panose="020B0604020202020204" pitchFamily="34" charset="0"/>
                <a:ea typeface="+mn-ea"/>
                <a:cs typeface="Arial" panose="020B0604020202020204" pitchFamily="34" charset="0"/>
              </a:defRPr>
            </a:lvl1pPr>
            <a:lvl2pPr marL="514350" indent="-285750" algn="l" rtl="0" eaLnBrk="0" fontAlgn="base" hangingPunct="0">
              <a:spcBef>
                <a:spcPct val="20000"/>
              </a:spcBef>
              <a:spcAft>
                <a:spcPts val="600"/>
              </a:spcAft>
              <a:buClr>
                <a:srgbClr val="7A1A57"/>
              </a:buClr>
              <a:buFont typeface="Wingdings" pitchFamily="2" charset="2"/>
              <a:buChar char="§"/>
              <a:defRPr sz="2000" b="1" i="0" u="none">
                <a:solidFill>
                  <a:srgbClr val="7A1A57"/>
                </a:solidFill>
                <a:latin typeface="Arial" panose="020B0604020202020204" pitchFamily="34" charset="0"/>
                <a:ea typeface="+mn-ea"/>
                <a:cs typeface="Arial" panose="020B0604020202020204" pitchFamily="34" charset="0"/>
              </a:defRPr>
            </a:lvl2pPr>
            <a:lvl3pPr marL="800100" indent="-228600" algn="l" rtl="0" eaLnBrk="0" fontAlgn="base" hangingPunct="0">
              <a:spcBef>
                <a:spcPct val="20000"/>
              </a:spcBef>
              <a:spcAft>
                <a:spcPts val="600"/>
              </a:spcAft>
              <a:buClr>
                <a:srgbClr val="417FDD"/>
              </a:buClr>
              <a:buChar char="•"/>
              <a:defRPr sz="1800">
                <a:solidFill>
                  <a:srgbClr val="417FDD"/>
                </a:solidFill>
                <a:latin typeface="Arial" panose="020B0604020202020204" pitchFamily="34" charset="0"/>
                <a:ea typeface="+mn-ea"/>
                <a:cs typeface="Arial" panose="020B0604020202020204" pitchFamily="34" charset="0"/>
              </a:defRPr>
            </a:lvl3pPr>
            <a:lvl4pPr marL="1143000" indent="-228600" algn="l" rtl="0" eaLnBrk="0" fontAlgn="base" hangingPunct="0">
              <a:spcBef>
                <a:spcPct val="20000"/>
              </a:spcBef>
              <a:spcAft>
                <a:spcPct val="0"/>
              </a:spcAft>
              <a:buClr>
                <a:schemeClr val="tx1"/>
              </a:buClr>
              <a:buChar char="–"/>
              <a:defRPr sz="18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Tx/>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a:lstStyle>
          <a:p>
            <a:pPr algn="ctr"/>
            <a:r>
              <a:rPr lang="en-US" kern="0" dirty="0" smtClean="0">
                <a:solidFill>
                  <a:srgbClr val="003399"/>
                </a:solidFill>
              </a:rPr>
              <a:t>In random order…</a:t>
            </a:r>
            <a:endParaRPr lang="en-US" altLang="en-US" kern="0" dirty="0" smtClean="0">
              <a:solidFill>
                <a:srgbClr val="003399"/>
              </a:solidFill>
            </a:endParaRPr>
          </a:p>
        </p:txBody>
      </p:sp>
      <p:sp>
        <p:nvSpPr>
          <p:cNvPr id="5" name="Rectangle 6"/>
          <p:cNvSpPr>
            <a:spLocks noChangeArrowheads="1"/>
          </p:cNvSpPr>
          <p:nvPr/>
        </p:nvSpPr>
        <p:spPr bwMode="auto">
          <a:xfrm>
            <a:off x="381000" y="3104615"/>
            <a:ext cx="8458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marL="342900" indent="-342900" eaLnBrk="1" hangingPunct="1">
              <a:spcBef>
                <a:spcPts val="300"/>
              </a:spcBef>
              <a:spcAft>
                <a:spcPts val="600"/>
              </a:spcAft>
              <a:buFont typeface="Arial" panose="020B0604020202020204" pitchFamily="34" charset="0"/>
              <a:buChar char="•"/>
            </a:pPr>
            <a:r>
              <a:rPr lang="en-US" altLang="en-US" sz="2200" dirty="0" smtClean="0">
                <a:solidFill>
                  <a:srgbClr val="7A1A57"/>
                </a:solidFill>
              </a:rPr>
              <a:t>Reached conclusions based on your own analysis of </a:t>
            </a:r>
            <a:r>
              <a:rPr lang="en-US" altLang="en-US" sz="2200" dirty="0">
                <a:solidFill>
                  <a:srgbClr val="7A1A57"/>
                </a:solidFill>
              </a:rPr>
              <a:t>numerical information (numbers, graphs, statistics, etc.) (QR</a:t>
            </a:r>
            <a:r>
              <a:rPr lang="en-US" altLang="en-US" sz="2200" dirty="0" smtClean="0">
                <a:solidFill>
                  <a:srgbClr val="7A1A57"/>
                </a:solidFill>
              </a:rPr>
              <a:t>)</a:t>
            </a:r>
          </a:p>
        </p:txBody>
      </p:sp>
      <p:sp>
        <p:nvSpPr>
          <p:cNvPr id="6" name="Rectangle 6"/>
          <p:cNvSpPr>
            <a:spLocks noChangeArrowheads="1"/>
          </p:cNvSpPr>
          <p:nvPr/>
        </p:nvSpPr>
        <p:spPr bwMode="auto">
          <a:xfrm>
            <a:off x="381000" y="3897140"/>
            <a:ext cx="8458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marL="342900" indent="-342900" eaLnBrk="1" hangingPunct="1">
              <a:spcBef>
                <a:spcPts val="300"/>
              </a:spcBef>
              <a:spcAft>
                <a:spcPts val="600"/>
              </a:spcAft>
              <a:buFont typeface="Arial" panose="020B0604020202020204" pitchFamily="34" charset="0"/>
              <a:buChar char="•"/>
            </a:pPr>
            <a:r>
              <a:rPr lang="en-US" altLang="en-US" sz="2200" dirty="0" smtClean="0">
                <a:solidFill>
                  <a:srgbClr val="7A1A57"/>
                </a:solidFill>
              </a:rPr>
              <a:t>Quality of interactions with student </a:t>
            </a:r>
            <a:r>
              <a:rPr lang="en-US" altLang="en-US" sz="2200" dirty="0">
                <a:solidFill>
                  <a:srgbClr val="7A1A57"/>
                </a:solidFill>
              </a:rPr>
              <a:t>services staff </a:t>
            </a:r>
            <a:r>
              <a:rPr lang="en-US" altLang="en-US" sz="2200" dirty="0" smtClean="0">
                <a:solidFill>
                  <a:srgbClr val="7A1A57"/>
                </a:solidFill>
              </a:rPr>
              <a:t>(career </a:t>
            </a:r>
            <a:r>
              <a:rPr lang="en-US" altLang="en-US" sz="2200" dirty="0">
                <a:solidFill>
                  <a:srgbClr val="7A1A57"/>
                </a:solidFill>
              </a:rPr>
              <a:t>services, student activities, housing, etc</a:t>
            </a:r>
            <a:r>
              <a:rPr lang="en-US" altLang="en-US" sz="2200" dirty="0" smtClean="0">
                <a:solidFill>
                  <a:srgbClr val="7A1A57"/>
                </a:solidFill>
              </a:rPr>
              <a:t>.) (QI)</a:t>
            </a:r>
          </a:p>
        </p:txBody>
      </p:sp>
      <p:sp>
        <p:nvSpPr>
          <p:cNvPr id="7" name="Rectangle 6"/>
          <p:cNvSpPr>
            <a:spLocks noChangeArrowheads="1"/>
          </p:cNvSpPr>
          <p:nvPr/>
        </p:nvSpPr>
        <p:spPr bwMode="auto">
          <a:xfrm>
            <a:off x="381000" y="4689665"/>
            <a:ext cx="8458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marL="342900" indent="-342900" eaLnBrk="1" hangingPunct="1">
              <a:spcBef>
                <a:spcPts val="300"/>
              </a:spcBef>
              <a:spcAft>
                <a:spcPts val="600"/>
              </a:spcAft>
              <a:buFont typeface="Arial" panose="020B0604020202020204" pitchFamily="34" charset="0"/>
              <a:buChar char="•"/>
            </a:pPr>
            <a:r>
              <a:rPr lang="en-US" altLang="en-US" sz="2200" dirty="0" smtClean="0">
                <a:solidFill>
                  <a:srgbClr val="7A1A57"/>
                </a:solidFill>
              </a:rPr>
              <a:t>Included </a:t>
            </a:r>
            <a:r>
              <a:rPr lang="en-US" altLang="en-US" sz="2200" dirty="0">
                <a:solidFill>
                  <a:srgbClr val="7A1A57"/>
                </a:solidFill>
              </a:rPr>
              <a:t>diverse perspectives (political, religious, racial/ethnic, gender, etc.) </a:t>
            </a:r>
            <a:r>
              <a:rPr lang="en-US" altLang="en-US" sz="2200" dirty="0" smtClean="0">
                <a:solidFill>
                  <a:srgbClr val="7A1A57"/>
                </a:solidFill>
              </a:rPr>
              <a:t>in course discussions or assignments (RI)</a:t>
            </a:r>
          </a:p>
        </p:txBody>
      </p:sp>
      <p:sp>
        <p:nvSpPr>
          <p:cNvPr id="8" name="Rectangle 7"/>
          <p:cNvSpPr>
            <a:spLocks noChangeArrowheads="1"/>
          </p:cNvSpPr>
          <p:nvPr/>
        </p:nvSpPr>
        <p:spPr bwMode="auto">
          <a:xfrm>
            <a:off x="381000" y="5482190"/>
            <a:ext cx="8458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marL="342900" indent="-342900" eaLnBrk="1" hangingPunct="1">
              <a:spcBef>
                <a:spcPts val="300"/>
              </a:spcBef>
              <a:spcAft>
                <a:spcPts val="600"/>
              </a:spcAft>
              <a:buFont typeface="Arial" panose="020B0604020202020204" pitchFamily="34" charset="0"/>
              <a:buChar char="•"/>
            </a:pPr>
            <a:r>
              <a:rPr lang="en-US" altLang="en-US" sz="2200" dirty="0" smtClean="0">
                <a:solidFill>
                  <a:srgbClr val="7A1A57"/>
                </a:solidFill>
              </a:rPr>
              <a:t>Institution emphasis on attending events that address important social/economic/political issues (SE)</a:t>
            </a:r>
          </a:p>
        </p:txBody>
      </p:sp>
      <p:sp>
        <p:nvSpPr>
          <p:cNvPr id="9" name="Rectangle 8"/>
          <p:cNvSpPr>
            <a:spLocks noChangeArrowheads="1"/>
          </p:cNvSpPr>
          <p:nvPr/>
        </p:nvSpPr>
        <p:spPr bwMode="auto">
          <a:xfrm>
            <a:off x="381000" y="6274713"/>
            <a:ext cx="8458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marL="342900" indent="-342900" eaLnBrk="1" hangingPunct="1">
              <a:spcBef>
                <a:spcPts val="300"/>
              </a:spcBef>
              <a:spcAft>
                <a:spcPts val="600"/>
              </a:spcAft>
              <a:buFont typeface="Arial" panose="020B0604020202020204" pitchFamily="34" charset="0"/>
              <a:buChar char="•"/>
            </a:pPr>
            <a:r>
              <a:rPr lang="en-US" altLang="en-US" sz="2200" dirty="0" smtClean="0">
                <a:solidFill>
                  <a:srgbClr val="7A1A57"/>
                </a:solidFill>
              </a:rPr>
              <a:t>Quality of interactions with faculty (QI)</a:t>
            </a:r>
          </a:p>
        </p:txBody>
      </p:sp>
    </p:spTree>
    <p:extLst>
      <p:ext uri="{BB962C8B-B14F-4D97-AF65-F5344CB8AC3E}">
        <p14:creationId xmlns:p14="http://schemas.microsoft.com/office/powerpoint/2010/main" val="2366898596"/>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Notes to Users&amp;quot;&quot;/&gt;&lt;property id=&quot;20307&quot; value=&quot;336&quot;/&gt;&lt;/object&gt;&lt;object type=&quot;3&quot; unique_id=&quot;10004&quot;&gt;&lt;property id=&quot;20148&quot; value=&quot;5&quot;/&gt;&lt;property id=&quot;20300&quot; value=&quot;Slide 2&quot;/&gt;&lt;property id=&quot;20307&quot; value=&quot;380&quot;/&gt;&lt;/object&gt;&lt;object type=&quot;3&quot; unique_id=&quot;10005&quot;&gt;&lt;property id=&quot;20148&quot; value=&quot;5&quot;/&gt;&lt;property id=&quot;20300&quot; value=&quot;Slide 3 - &amp;quot;Presentation Overview&amp;quot;&quot;/&gt;&lt;property id=&quot;20307&quot; value=&quot;338&quot;/&gt;&lt;/object&gt;&lt;object type=&quot;3&quot; unique_id=&quot;10006&quot;&gt;&lt;property id=&quot;20148&quot; value=&quot;5&quot;/&gt;&lt;property id=&quot;20300&quot; value=&quot;Slide 4&quot;/&gt;&lt;property id=&quot;20307&quot; value=&quot;403&quot;/&gt;&lt;/object&gt;&lt;object type=&quot;3&quot; unique_id=&quot;10007&quot;&gt;&lt;property id=&quot;20148&quot; value=&quot;5&quot;/&gt;&lt;property id=&quot;20300&quot; value=&quot;Slide 5 - &amp;quot;What is Student Engagement?&amp;quot;&quot;/&gt;&lt;property id=&quot;20307&quot; value=&quot;533&quot;/&gt;&lt;/object&gt;&lt;object type=&quot;3&quot; unique_id=&quot;10008&quot;&gt;&lt;property id=&quot;20148&quot; value=&quot;5&quot;/&gt;&lt;property id=&quot;20300&quot; value=&quot;Slide 6 - &amp;quot;Seven Principles of Good Practice in Undergraduate Education&amp;quot;&quot;/&gt;&lt;property id=&quot;20307&quot; value=&quot;530&quot;/&gt;&lt;/object&gt;&lt;object type=&quot;3&quot; unique_id=&quot;10009&quot;&gt;&lt;property id=&quot;20148&quot; value=&quot;5&quot;/&gt;&lt;property id=&quot;20300&quot; value=&quot;Slide 7 - &amp;quot;Other Supporting Literature&amp;quot;&quot;/&gt;&lt;property id=&quot;20307&quot; value=&quot;581&quot;/&gt;&lt;/object&gt;&lt;object type=&quot;3&quot; unique_id=&quot;10010&quot;&gt;&lt;property id=&quot;20148&quot; value=&quot;5&quot;/&gt;&lt;property id=&quot;20300&quot; value=&quot;Slide 8 - &amp;quot;NSSE Background&amp;quot;&quot;/&gt;&lt;property id=&quot;20307&quot; value=&quot;408&quot;/&gt;&lt;/object&gt;&lt;object type=&quot;3&quot; unique_id=&quot;10011&quot;&gt;&lt;property id=&quot;20148&quot; value=&quot;5&quot;/&gt;&lt;property id=&quot;20300&quot; value=&quot;Slide 9 - &amp;quot;Goals of NSSE Project&amp;quot;&quot;/&gt;&lt;property id=&quot;20307&quot; value=&quot;406&quot;/&gt;&lt;/object&gt;&lt;object type=&quot;3&quot; unique_id=&quot;10012&quot;&gt;&lt;property id=&quot;20148&quot; value=&quot;5&quot;/&gt;&lt;property id=&quot;20300&quot; value=&quot;Slide 10 - &amp;quot;NSSE Updated in 2013!&amp;quot;&quot;/&gt;&lt;property id=&quot;20307&quot; value=&quot;613&quot;/&gt;&lt;/object&gt;&lt;object type=&quot;3&quot; unique_id=&quot;10013&quot;&gt;&lt;property id=&quot;20148&quot; value=&quot;5&quot;/&gt;&lt;property id=&quot;20300&quot; value=&quot;Slide 11 - &amp;quot;NSSE Survey Content&amp;quot;&quot;/&gt;&lt;property id=&quot;20307&quot; value=&quot;440&quot;/&gt;&lt;/object&gt;&lt;object type=&quot;3&quot; unique_id=&quot;10014&quot;&gt;&lt;property id=&quot;20148&quot; value=&quot;5&quot;/&gt;&lt;property id=&quot;20300&quot; value=&quot;Slide 12 - &amp;quot;NSSE Engagement Indicators&amp;quot;&quot;/&gt;&lt;property id=&quot;20307&quot; value=&quot;625&quot;/&gt;&lt;/object&gt;&lt;object type=&quot;3&quot; unique_id=&quot;10015&quot;&gt;&lt;property id=&quot;20148&quot; value=&quot;5&quot;/&gt;&lt;property id=&quot;20300&quot; value=&quot;Slide 13 - &amp;quot;Survey Administration&amp;quot;&quot;/&gt;&lt;property id=&quot;20307&quot; value=&quot;411&quot;/&gt;&lt;/object&gt;&lt;object type=&quot;3&quot; unique_id=&quot;10016&quot;&gt;&lt;property id=&quot;20148&quot; value=&quot;5&quot;/&gt;&lt;property id=&quot;20300&quot; value=&quot;Slide 14 - &amp;quot;A Commitment to Data Quality&amp;quot;&quot;/&gt;&lt;property id=&quot;20307&quot; value=&quot;409&quot;/&gt;&lt;/object&gt;&lt;object type=&quot;3&quot; unique_id=&quot;10017&quot;&gt;&lt;property id=&quot;20148&quot; value=&quot;5&quot;/&gt;&lt;property id=&quot;20300&quot; value=&quot;Slide 15 - &amp;quot;NSSE 2014 &amp;amp; Selected [Institution] Results&amp;quot;&quot;/&gt;&lt;property id=&quot;20307&quot; value=&quot;553&quot;/&gt;&lt;/object&gt;&lt;object type=&quot;3&quot; unique_id=&quot;10018&quot;&gt;&lt;property id=&quot;20148&quot; value=&quot;5&quot;/&gt;&lt;property id=&quot;20300&quot; value=&quot;Slide 16 - &amp;quot;NSSE 2014 Institutions by Carnegie Classification&amp;quot;&quot;/&gt;&lt;property id=&quot;20307&quot; value=&quot;416&quot;/&gt;&lt;/object&gt;&lt;object type=&quot;3&quot; unique_id=&quot;10019&quot;&gt;&lt;property id=&quot;20148&quot; value=&quot;5&quot;/&gt;&lt;property id=&quot;20300&quot; value=&quot;Slide 17 - &amp;quot;NSSE 2014 Respondents by Race, Ethnicity, and Nationality&amp;quot;&quot;/&gt;&lt;property id=&quot;20307&quot; value=&quot;417&quot;/&gt;&lt;/object&gt;&lt;object type=&quot;3&quot; unique_id=&quot;10020&quot;&gt;&lt;property id=&quot;20148&quot; value=&quot;5&quot;/&gt;&lt;property id=&quot;20300&quot; value=&quot;Slide 18 - &amp;quot;NSSE 2014 Survey  Population and Respondents&amp;quot;&quot;/&gt;&lt;property id=&quot;20307&quot; value=&quot;433&quot;/&gt;&lt;/object&gt;&lt;object type=&quot;3&quot; unique_id=&quot;10021&quot;&gt;&lt;property id=&quot;20148&quot; value=&quot;5&quot;/&gt;&lt;property id=&quot;20300&quot; value=&quot;Slide 19 - &amp;quot;NSSE 2014 U.S. Institution  Response Rates&amp;quot;&quot;/&gt;&lt;property id=&quot;20307&quot; value=&quot;418&quot;/&gt;&lt;/object&gt;&lt;object type=&quot;3&quot; unique_id=&quot;10022&quot;&gt;&lt;property id=&quot;20148&quot; value=&quot;5&quot;/&gt;&lt;property id=&quot;20300&quot; value=&quot;Slide 20 - &amp;quot;NSSE 2014 Results Sample Slides&amp;quot;&quot;/&gt;&lt;property id=&quot;20307&quot; value=&quot;496&quot;/&gt;&lt;/object&gt;&lt;object type=&quot;3&quot; unique_id=&quot;10023&quot;&gt;&lt;property id=&quot;20148&quot; value=&quot;5&quot;/&gt;&lt;property id=&quot;20300&quot; value=&quot;Slide 21 - &amp;quot;NSSE 2014  [Institution] Results&amp;quot;&quot;/&gt;&lt;property id=&quot;20307&quot; value=&quot;419&quot;/&gt;&lt;/object&gt;&lt;object type=&quot;3&quot; unique_id=&quot;10024&quot;&gt;&lt;property id=&quot;20148&quot; value=&quot;5&quot;/&gt;&lt;property id=&quot;20300&quot; value=&quot;Slide 22 - &amp;quot;NSSE 2014 [Institution] Results&amp;quot;&quot;/&gt;&lt;property id=&quot;20307&quot; value=&quot;616&quot;/&gt;&lt;/object&gt;&lt;object type=&quot;3&quot; unique_id=&quot;10025&quot;&gt;&lt;property id=&quot;20148&quot; value=&quot;5&quot;/&gt;&lt;property id=&quot;20300&quot; value=&quot;Slide 23 - &amp;quot;NSSE 2014 [Institution] Results&amp;quot;&quot;/&gt;&lt;property id=&quot;20307&quot; value=&quot;615&quot;/&gt;&lt;/object&gt;&lt;object type=&quot;3&quot; unique_id=&quot;10026&quot;&gt;&lt;property id=&quot;20148&quot; value=&quot;5&quot;/&gt;&lt;property id=&quot;20300&quot; value=&quot;Slide 24 - &amp;quot;NSSE 2014 [Institution] Results&amp;quot;&quot;/&gt;&lt;property id=&quot;20307&quot; value=&quot;614&quot;/&gt;&lt;/object&gt;&lt;object type=&quot;3&quot; unique_id=&quot;10027&quot;&gt;&lt;property id=&quot;20148&quot; value=&quot;5&quot;/&gt;&lt;property id=&quot;20300&quot; value=&quot;Slide 25 - &amp;quot;NSSE 2014 [Institution] Results&amp;quot;&quot;/&gt;&lt;property id=&quot;20307&quot; value=&quot;420&quot;/&gt;&lt;/object&gt;&lt;object type=&quot;3&quot; unique_id=&quot;10028&quot;&gt;&lt;property id=&quot;20148&quot; value=&quot;5&quot;/&gt;&lt;property id=&quot;20300&quot; value=&quot;Slide 26 - &amp;quot;Selected Peer Comparison with [Institution] Results&amp;quot;&quot;/&gt;&lt;property id=&quot;20307&quot; value=&quot;421&quot;/&gt;&lt;/object&gt;&lt;object type=&quot;3&quot; unique_id=&quot;10029&quot;&gt;&lt;property id=&quot;20148&quot; value=&quot;5&quot;/&gt;&lt;property id=&quot;20300&quot; value=&quot;Slide 27 - &amp;quot;Selected Peer Comparison with [Institution] Results&amp;quot;&quot;/&gt;&lt;property id=&quot;20307&quot; value=&quot;600&quot;/&gt;&lt;/object&gt;&lt;object type=&quot;3&quot; unique_id=&quot;10030&quot;&gt;&lt;property id=&quot;20148&quot; value=&quot;5&quot;/&gt;&lt;property id=&quot;20300&quot; value=&quot;Slide 28 - &amp;quot;Selected Peer Comparison with [Institution] Results&amp;quot;&quot;/&gt;&lt;property id=&quot;20307&quot; value=&quot;602&quot;/&gt;&lt;/object&gt;&lt;object type=&quot;3&quot; unique_id=&quot;10031&quot;&gt;&lt;property id=&quot;20148&quot; value=&quot;5&quot;/&gt;&lt;property id=&quot;20300&quot; value=&quot;Slide 29 - &amp;quot;Selected Peer Comparison with [Institution] Results&amp;quot;&quot;/&gt;&lt;property id=&quot;20307&quot; value=&quot;601&quot;/&gt;&lt;/object&gt;&lt;object type=&quot;3&quot; unique_id=&quot;10032&quot;&gt;&lt;property id=&quot;20148&quot; value=&quot;5&quot;/&gt;&lt;property id=&quot;20300&quot; value=&quot;Slide 30 - &amp;quot;NSSE 2014 [Institution] Findings&amp;quot;&quot;/&gt;&lt;property id=&quot;20307&quot; value=&quot;442&quot;/&gt;&lt;/object&gt;&lt;object type=&quot;3&quot; unique_id=&quot;10033&quot;&gt;&lt;property id=&quot;20148&quot; value=&quot;5&quot;/&gt;&lt;property id=&quot;20300&quot; value=&quot;Slide 31 - &amp;quot;NSSE 2014 [Institution] Findings&amp;quot;&quot;/&gt;&lt;property id=&quot;20307&quot; value=&quot;443&quot;/&gt;&lt;/object&gt;&lt;object type=&quot;3&quot; unique_id=&quot;10034&quot;&gt;&lt;property id=&quot;20148&quot; value=&quot;5&quot;/&gt;&lt;property id=&quot;20300&quot; value=&quot;Slide 32&quot;/&gt;&lt;property id=&quot;20307&quot; value=&quot;554&quot;/&gt;&lt;/object&gt;&lt;object type=&quot;3&quot; unique_id=&quot;10035&quot;&gt;&lt;property id=&quot;20148&quot; value=&quot;5&quot;/&gt;&lt;property id=&quot;20300&quot; value=&quot;Slide 33 - &amp;quot;BCSSE Purpose&amp;quot;&quot;/&gt;&lt;property id=&quot;20307&quot; value=&quot;584&quot;/&gt;&lt;/object&gt;&lt;object type=&quot;3&quot; unique_id=&quot;10036&quot;&gt;&lt;property id=&quot;20148&quot; value=&quot;5&quot;/&gt;&lt;property id=&quot;20300&quot; value=&quot;Slide 34 - &amp;quot;BCSSE Survey Content&amp;quot;&quot;/&gt;&lt;property id=&quot;20307&quot; value=&quot;585&quot;/&gt;&lt;/object&gt;&lt;object type=&quot;3&quot; unique_id=&quot;10037&quot;&gt;&lt;property id=&quot;20148&quot; value=&quot;5&quot;/&gt;&lt;property id=&quot;20300&quot; value=&quot;Slide 35 - &amp;quot;Administration Modes&amp;quot;&quot;/&gt;&lt;property id=&quot;20307&quot; value=&quot;586&quot;/&gt;&lt;/object&gt;&lt;object type=&quot;3&quot; unique_id=&quot;10038&quot;&gt;&lt;property id=&quot;20148&quot; value=&quot;5&quot;/&gt;&lt;property id=&quot;20300&quot; value=&quot;Slide 36 - &amp;quot;BCSSE Survey Content&amp;quot;&quot;/&gt;&lt;property id=&quot;20307&quot; value=&quot;587&quot;/&gt;&lt;/object&gt;&lt;object type=&quot;3&quot; unique_id=&quot;10039&quot;&gt;&lt;property id=&quot;20148&quot; value=&quot;5&quot;/&gt;&lt;property id=&quot;20300&quot; value=&quot;Slide 37 - &amp;quot;BCSSE Survey Content&amp;quot;&quot;/&gt;&lt;property id=&quot;20307&quot; value=&quot;588&quot;/&gt;&lt;/object&gt;&lt;object type=&quot;3&quot; unique_id=&quot;10040&quot;&gt;&lt;property id=&quot;20148&quot; value=&quot;5&quot;/&gt;&lt;property id=&quot;20300&quot; value=&quot;Slide 38 - &amp;quot;BCSSE Survey Content&amp;quot;&quot;/&gt;&lt;property id=&quot;20307&quot; value=&quot;589&quot;/&gt;&lt;/object&gt;&lt;object type=&quot;3&quot; unique_id=&quot;10041&quot;&gt;&lt;property id=&quot;20148&quot; value=&quot;5&quot;/&gt;&lt;property id=&quot;20300&quot; value=&quot;Slide 39 - &amp;quot;BCSSE Scales&amp;quot;&quot;/&gt;&lt;property id=&quot;20307&quot; value=&quot;591&quot;/&gt;&lt;/object&gt;&lt;object type=&quot;3&quot; unique_id=&quot;10042&quot;&gt;&lt;property id=&quot;20148&quot; value=&quot;5&quot;/&gt;&lt;property id=&quot;20300&quot; value=&quot;Slide 40 - &amp;quot;BCSSE Reports&amp;quot;&quot;/&gt;&lt;property id=&quot;20307&quot; value=&quot;592&quot;/&gt;&lt;/object&gt;&lt;object type=&quot;3&quot; unique_id=&quot;10043&quot;&gt;&lt;property id=&quot;20148&quot; value=&quot;5&quot;/&gt;&lt;property id=&quot;20300&quot; value=&quot;Slide 41 - &amp;quot;BCSSE 2013 [Institution] Results&amp;quot;&quot;/&gt;&lt;property id=&quot;20307&quot; value=&quot;593&quot;/&gt;&lt;/object&gt;&lt;object type=&quot;3&quot; unique_id=&quot;10044&quot;&gt;&lt;property id=&quot;20148&quot; value=&quot;5&quot;/&gt;&lt;property id=&quot;20300&quot; value=&quot;Slide 42 - &amp;quot;BCSSE 2013 [Institution] Results&amp;quot;&quot;/&gt;&lt;property id=&quot;20307&quot; value=&quot;594&quot;/&gt;&lt;/object&gt;&lt;object type=&quot;3&quot; unique_id=&quot;10045&quot;&gt;&lt;property id=&quot;20148&quot; value=&quot;5&quot;/&gt;&lt;property id=&quot;20300&quot; value=&quot;Slide 43 - &amp;quot;BCSSE 2013-NSSE 2014 [Institution] Results&amp;quot;&quot;/&gt;&lt;property id=&quot;20307&quot; value=&quot;595&quot;/&gt;&lt;/object&gt;&lt;object type=&quot;3&quot; unique_id=&quot;10046&quot;&gt;&lt;property id=&quot;20148&quot; value=&quot;5&quot;/&gt;&lt;property id=&quot;20300&quot; value=&quot;Slide 44 - &amp;quot;FSSE 2014 Selected Results for [Institution]&amp;quot;&quot;/&gt;&lt;property id=&quot;20307&quot; value=&quot;617&quot;/&gt;&lt;/object&gt;&lt;object type=&quot;3&quot; unique_id=&quot;10047&quot;&gt;&lt;property id=&quot;20148&quot; value=&quot;5&quot;/&gt;&lt;property id=&quot;20300&quot; value=&quot;Slide 45 - &amp;quot;Faculty Survey of Student Engagement&amp;quot;&quot;/&gt;&lt;property id=&quot;20307&quot; value=&quot;618&quot;/&gt;&lt;/object&gt;&lt;object type=&quot;3&quot; unique_id=&quot;10048&quot;&gt;&lt;property id=&quot;20148&quot; value=&quot;5&quot;/&gt;&lt;property id=&quot;20300&quot; value=&quot;Slide 46 - &amp;quot;FSSE Survey Content&amp;quot;&quot;/&gt;&lt;property id=&quot;20307&quot; value=&quot;619&quot;/&gt;&lt;/object&gt;&lt;object type=&quot;3&quot; unique_id=&quot;10049&quot;&gt;&lt;property id=&quot;20148&quot; value=&quot;5&quot;/&gt;&lt;property id=&quot;20300&quot; value=&quot;Slide 47 - &amp;quot;FSSE 2014 Project Scope&amp;quot;&quot;/&gt;&lt;property id=&quot;20307&quot; value=&quot;620&quot;/&gt;&lt;/object&gt;&lt;object type=&quot;3&quot; unique_id=&quot;10050&quot;&gt;&lt;property id=&quot;20148&quot; value=&quot;5&quot;/&gt;&lt;property id=&quot;20300&quot; value=&quot;Slide 48 - &amp;quot;FSSE Administration&amp;quot;&quot;/&gt;&lt;property id=&quot;20307&quot; value=&quot;621&quot;/&gt;&lt;/object&gt;&lt;object type=&quot;3&quot; unique_id=&quot;10051&quot;&gt;&lt;property id=&quot;20148&quot; value=&quot;5&quot;/&gt;&lt;property id=&quot;20300&quot; value=&quot;Slide 49 - &amp;quot;Average Weekly Hours Spent on Professorial Activities by Discipline&amp;quot;&quot;/&gt;&lt;property id=&quot;20307&quot; value=&quot;622&quot;/&gt;&lt;/object&gt;&lt;object type=&quot;3&quot; unique_id=&quot;10052&quot;&gt;&lt;property id=&quot;20148&quot; value=&quot;5&quot;/&gt;&lt;property id=&quot;20300&quot; value=&quot;Slide 50 - &amp;quot;Faculty Values and Student Participation in High-Impact Practices&amp;quot;&quot;/&gt;&lt;property id=&quot;20307&quot; value=&quot;623&quot;/&gt;&lt;/object&gt;&lt;object type=&quot;3&quot; unique_id=&quot;10053&quot;&gt;&lt;property id=&quot;20148&quot; value=&quot;5&quot;/&gt;&lt;property id=&quot;20300&quot; value=&quot;Slide 51&quot;/&gt;&lt;property id=&quot;20307&quot; value=&quot;624&quot;/&gt;&lt;/object&gt;&lt;object type=&quot;3&quot; unique_id=&quot;10054&quot;&gt;&lt;property id=&quot;20148&quot; value=&quot;5&quot;/&gt;&lt;property id=&quot;20300&quot; value=&quot;Slide 52 - &amp;quot;User Resources and the  NSSE Institute&amp;quot;&quot;/&gt;&lt;property id=&quot;20307&quot; value=&quot;445&quot;/&gt;&lt;/object&gt;&lt;object type=&quot;3&quot; unique_id=&quot;10055&quot;&gt;&lt;property id=&quot;20148&quot; value=&quot;5&quot;/&gt;&lt;property id=&quot;20300&quot; value=&quot;Slide 53 - &amp;quot;A Pocket Guide to  Choosing a College&amp;quot;&quot;/&gt;&lt;property id=&quot;20307&quot; value=&quot;458&quot;/&gt;&lt;/object&gt;&lt;object type=&quot;3&quot; unique_id=&quot;10056&quot;&gt;&lt;property id=&quot;20148&quot; value=&quot;5&quot;/&gt;&lt;property id=&quot;20300&quot; value=&quot;Slide 54&quot;/&gt;&lt;property id=&quot;20307&quot; value=&quot;557&quot;/&gt;&lt;/object&gt;&lt;object type=&quot;3&quot; unique_id=&quot;10057&quot;&gt;&lt;property id=&quot;20148&quot; value=&quot;5&quot;/&gt;&lt;property id=&quot;20300&quot; value=&quot;Slide 55 - &amp;quot;Using NSSE-BCSSE-FSSE Data&amp;quot;&quot;/&gt;&lt;property id=&quot;20307&quot; value=&quot;459&quot;/&gt;&lt;/object&gt;&lt;object type=&quot;3&quot; unique_id=&quot;10058&quot;&gt;&lt;property id=&quot;20148&quot; value=&quot;5&quot;/&gt;&lt;property id=&quot;20300&quot; value=&quot;Slide 56 - &amp;quot;Internal Campus Uses&amp;quot;&quot;/&gt;&lt;property id=&quot;20307&quot; value=&quot;472&quot;/&gt;&lt;/object&gt;&lt;object type=&quot;3&quot; unique_id=&quot;10059&quot;&gt;&lt;property id=&quot;20148&quot; value=&quot;5&quot;/&gt;&lt;property id=&quot;20300&quot; value=&quot;Slide 57 - &amp;quot;External Campus Uses&amp;quot;&quot;/&gt;&lt;property id=&quot;20307&quot; value=&quot;473&quot;/&gt;&lt;/object&gt;&lt;object type=&quot;3&quot; unique_id=&quot;10060&quot;&gt;&lt;property id=&quot;20148&quot; value=&quot;5&quot;/&gt;&lt;property id=&quot;20300&quot; value=&quot;Slide 58 - &amp;quot;Supporting NSSE Use in Accreditation&amp;quot;&quot;/&gt;&lt;property id=&quot;20307&quot; value=&quot;611&quot;/&gt;&lt;/object&gt;&lt;object type=&quot;3&quot; unique_id=&quot;10061&quot;&gt;&lt;property id=&quot;20148&quot; value=&quot;5&quot;/&gt;&lt;property id=&quot;20300&quot; value=&quot;Slide 59 - &amp;quot;Example of Data Use:  Increasing Academic Challenge&amp;quot;&quot;/&gt;&lt;property id=&quot;20307&quot; value=&quot;475&quot;/&gt;&lt;/object&gt;&lt;object type=&quot;3&quot; unique_id=&quot;10062&quot;&gt;&lt;property id=&quot;20148&quot; value=&quot;5&quot;/&gt;&lt;property id=&quot;20300&quot; value=&quot;Slide 60 - &amp;quot;Example of Data Use:  Enriching the First-Year Experience&amp;quot;&quot;/&gt;&lt;property id=&quot;20307&quot; value=&quot;461&quot;/&gt;&lt;/object&gt;&lt;object type=&quot;3&quot; unique_id=&quot;10063&quot;&gt;&lt;property id=&quot;20148&quot; value=&quot;5&quot;/&gt;&lt;property id=&quot;20300&quot; value=&quot;Slide 61 - &amp;quot;Example of Data Use: Student-Faculty Interaction&amp;quot;&quot;/&gt;&lt;property id=&quot;20307&quot; value=&quot;462&quot;/&gt;&lt;/object&gt;&lt;object type=&quot;3&quot; unique_id=&quot;10064&quot;&gt;&lt;property id=&quot;20148&quot; value=&quot;5&quot;/&gt;&lt;property id=&quot;20300&quot; value=&quot;Slide 62 - &amp;quot;Example of Data Use:  Enriching and High-Impact Practices&amp;quot;&quot;/&gt;&lt;property id=&quot;20307&quot; value=&quot;538&quot;/&gt;&lt;/object&gt;&lt;object type=&quot;3&quot; unique_id=&quot;10065&quot;&gt;&lt;property id=&quot;20148&quot; value=&quot;5&quot;/&gt;&lt;property id=&quot;20300&quot; value=&quot;Slide 63 - &amp;quot;Example of Data Use:  Supportive Environment and Retention&amp;quot;&quot;/&gt;&lt;property id=&quot;20307&quot; value=&quot;539&quot;/&gt;&lt;/object&gt;&lt;object type=&quot;3&quot; unique_id=&quot;10066&quot;&gt;&lt;property id=&quot;20148&quot; value=&quot;5&quot;/&gt;&lt;property id=&quot;20300&quot; value=&quot;Slide 64 - &amp;quot;Example of Data Use:  Faculty and Staff Development&amp;quot;&quot;/&gt;&lt;property id=&quot;20307&quot; value=&quot;540&quot;/&gt;&lt;/object&gt;&lt;object type=&quot;3&quot; unique_id=&quot;10067&quot;&gt;&lt;property id=&quot;20148&quot; value=&quot;5&quot;/&gt;&lt;property id=&quot;20300&quot; value=&quot;Slide 65 - &amp;quot;Example of Data Use:  Foster Collaboration and Focus&amp;quot;&quot;/&gt;&lt;property id=&quot;20307&quot; value=&quot;471&quot;/&gt;&lt;/object&gt;&lt;object type=&quot;3&quot; unique_id=&quot;10068&quot;&gt;&lt;property id=&quot;20148&quot; value=&quot;5&quot;/&gt;&lt;property id=&quot;20300&quot; value=&quot;Slide 66 - &amp;quot;Additional Data Use Examples and Resources&amp;quot;&quot;/&gt;&lt;property id=&quot;20307&quot; value=&quot;610&quot;/&gt;&lt;/object&gt;&lt;object type=&quot;3&quot; unique_id=&quot;10069&quot;&gt;&lt;property id=&quot;20148&quot; value=&quot;5&quot;/&gt;&lt;property id=&quot;20300&quot; value=&quot;Slide 67&quot;/&gt;&lt;property id=&quot;20307&quot; value=&quot;558&quot;/&gt;&lt;/object&gt;&lt;object type=&quot;3&quot; unique_id=&quot;10070&quot;&gt;&lt;property id=&quot;20148&quot; value=&quot;5&quot;/&gt;&lt;property id=&quot;20300&quot; value=&quot;Slide 68 - &amp;quot;Contact Information&amp;quot;&quot;/&gt;&lt;property id=&quot;20307&quot; value=&quot;378&quot;/&gt;&lt;/object&gt;&lt;object type=&quot;3&quot; unique_id=&quot;10071&quot;&gt;&lt;property id=&quot;20148&quot; value=&quot;5&quot;/&gt;&lt;property id=&quot;20300&quot; value=&quot;Slide 69 - &amp;quot;Institutional Photo Credits&amp;quot;&quot;/&gt;&lt;property id=&quot;20307&quot; value=&quot;597&quot;/&gt;&lt;/object&gt;&lt;/object&gt;&lt;object type=&quot;8&quot; unique_id=&quot;10142&quot;&gt;&lt;/object&gt;&lt;/object&gt;&lt;/database&gt;"/>
  <p:tag name="SECTOMILLISECCONVERTED" val="1"/>
</p:tagLst>
</file>

<file path=ppt/theme/theme1.xml><?xml version="1.0" encoding="utf-8"?>
<a:theme xmlns:a="http://schemas.openxmlformats.org/drawingml/2006/main" name="2007NSSETemplate">
  <a:themeElements>
    <a:clrScheme name="2007NSS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07NSSETemplate">
      <a:majorFont>
        <a:latin typeface="Tahoma"/>
        <a:ea typeface="Osaka"/>
        <a:cs typeface=""/>
      </a:majorFont>
      <a:minorFont>
        <a:latin typeface="Tahom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07NSS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7NSS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7NSS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7NSS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7NSS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7NSS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7NSS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7NSS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7NSS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7NSS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7NSS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7NSS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19177</TotalTime>
  <Words>1951</Words>
  <Application>Microsoft Office PowerPoint</Application>
  <PresentationFormat>On-screen Show (4:3)</PresentationFormat>
  <Paragraphs>338</Paragraphs>
  <Slides>38</Slides>
  <Notes>35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Arial</vt:lpstr>
      <vt:lpstr>Calibri</vt:lpstr>
      <vt:lpstr>Courier New</vt:lpstr>
      <vt:lpstr>Frutiger Linotype</vt:lpstr>
      <vt:lpstr>Osaka</vt:lpstr>
      <vt:lpstr>Symbol</vt:lpstr>
      <vt:lpstr>Tahoma</vt:lpstr>
      <vt:lpstr>Times New Roman</vt:lpstr>
      <vt:lpstr>Wingdings</vt:lpstr>
      <vt:lpstr>ヒラギノ角ゴ Pro W3</vt:lpstr>
      <vt:lpstr>2007NSSETemplate</vt:lpstr>
      <vt:lpstr>PowerPoint Presentation</vt:lpstr>
      <vt:lpstr>Presentation Overview</vt:lpstr>
      <vt:lpstr>PowerPoint Presentation</vt:lpstr>
      <vt:lpstr>Goals of NSSE Project</vt:lpstr>
      <vt:lpstr>NSSE Survey Content</vt:lpstr>
      <vt:lpstr>Survey Administration</vt:lpstr>
      <vt:lpstr>A Commitment to Data Quality</vt:lpstr>
      <vt:lpstr>PowerPoint Presentation</vt:lpstr>
      <vt:lpstr>Results on Some Individual Questions First Year Students</vt:lpstr>
      <vt:lpstr>First Year Students </vt:lpstr>
      <vt:lpstr>Results on Some Individual Questions Seniors</vt:lpstr>
      <vt:lpstr>Seniors </vt:lpstr>
      <vt:lpstr>NSSE High Impact Practices</vt:lpstr>
      <vt:lpstr>NSSE Engagement Indicators</vt:lpstr>
      <vt:lpstr>Engagement Indicators Worksheet</vt:lpstr>
      <vt:lpstr>PowerPoint Presentation</vt:lpstr>
      <vt:lpstr>WNE Engagement Indicators comparison to NSSE National</vt:lpstr>
      <vt:lpstr>WNE First Year Retention Rates</vt:lpstr>
      <vt:lpstr>WNE Diversity Rates</vt:lpstr>
      <vt:lpstr>WNE High Impact Practice Participation comparison to NSSE National</vt:lpstr>
      <vt:lpstr>WNE Highest and Lowest Performing Items compared to NSSE National</vt:lpstr>
      <vt:lpstr>WNE Highest and Lowest Performing Items compared to NSSE National</vt:lpstr>
      <vt:lpstr>Time Spent Preparing for Class</vt:lpstr>
      <vt:lpstr>Reading and Writing</vt:lpstr>
      <vt:lpstr>Challenging Students to Do Their Best Work</vt:lpstr>
      <vt:lpstr>Academic Emphasis</vt:lpstr>
      <vt:lpstr>PowerPoint Presentation</vt:lpstr>
      <vt:lpstr>Internal Campus Uses</vt:lpstr>
      <vt:lpstr>Example of Data Use:  Increasing Academic Challenge</vt:lpstr>
      <vt:lpstr>Example of Data Use:  Enriching and High-Impact Practices</vt:lpstr>
      <vt:lpstr>PowerPoint Presentation</vt:lpstr>
      <vt:lpstr>Your Observations Engagement Indicators and the NSSE Snapshot</vt:lpstr>
      <vt:lpstr>Your Observations Engagement Indicators and the NSSE Snapshot</vt:lpstr>
      <vt:lpstr>Your Observations Engagement Indicators and the NSSE Snapshot</vt:lpstr>
      <vt:lpstr>Possible Action Items Engagement Indicators and the NSSE Snapshot</vt:lpstr>
      <vt:lpstr>WNE Faculty Priorities From the NSSE Engagement Indicators</vt:lpstr>
      <vt:lpstr>Resources</vt:lpstr>
      <vt:lpstr>Contact Information</vt:lpstr>
    </vt:vector>
  </TitlesOfParts>
  <Company>Indiana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NSSE</dc:creator>
  <cp:lastModifiedBy>CSO</cp:lastModifiedBy>
  <cp:revision>1433</cp:revision>
  <cp:lastPrinted>2017-03-23T20:36:56Z</cp:lastPrinted>
  <dcterms:created xsi:type="dcterms:W3CDTF">2005-09-28T17:27:28Z</dcterms:created>
  <dcterms:modified xsi:type="dcterms:W3CDTF">2017-03-30T22:36:15Z</dcterms:modified>
</cp:coreProperties>
</file>