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3" r:id="rId1"/>
    <p:sldMasterId id="2147484332" r:id="rId2"/>
    <p:sldMasterId id="2147484335" r:id="rId3"/>
    <p:sldMasterId id="2147484343" r:id="rId4"/>
    <p:sldMasterId id="2147484348" r:id="rId5"/>
  </p:sldMasterIdLst>
  <p:notesMasterIdLst>
    <p:notesMasterId r:id="rId25"/>
  </p:notesMasterIdLst>
  <p:handoutMasterIdLst>
    <p:handoutMasterId r:id="rId26"/>
  </p:handoutMasterIdLst>
  <p:sldIdLst>
    <p:sldId id="351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504" r:id="rId17"/>
    <p:sldId id="502" r:id="rId18"/>
    <p:sldId id="497" r:id="rId19"/>
    <p:sldId id="498" r:id="rId20"/>
    <p:sldId id="499" r:id="rId21"/>
    <p:sldId id="500" r:id="rId22"/>
    <p:sldId id="501" r:id="rId23"/>
    <p:sldId id="503" r:id="rId24"/>
  </p:sldIdLst>
  <p:sldSz cx="9144000" cy="6858000" type="screen4x3"/>
  <p:notesSz cx="7010400" cy="92964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FFFFFF"/>
    <a:srgbClr val="FF6600"/>
    <a:srgbClr val="9F0F10"/>
    <a:srgbClr val="A50021"/>
    <a:srgbClr val="FFB060"/>
    <a:srgbClr val="FF0000"/>
    <a:srgbClr val="F9E9B5"/>
    <a:srgbClr val="E8C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120" autoAdjust="0"/>
  </p:normalViewPr>
  <p:slideViewPr>
    <p:cSldViewPr>
      <p:cViewPr varScale="1">
        <p:scale>
          <a:sx n="100" d="100"/>
          <a:sy n="100" d="100"/>
        </p:scale>
        <p:origin x="2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849393-9330-4A13-A294-170FD235D3AC}" type="datetimeFigureOut">
              <a:rPr lang="en-US" altLang="en-US"/>
              <a:pPr>
                <a:defRPr/>
              </a:pPr>
              <a:t>5/22/2018</a:t>
            </a:fld>
            <a:endParaRPr lang="en-US" altLang="en-US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841C91-A6A7-4465-A1C2-026489828C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7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0C242CAB-B333-49D4-A055-3FD904829B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2008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5ED267-FD69-43B8-B9E1-FB4CE93B989B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1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6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69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49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1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88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01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5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5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9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40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5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5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86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0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DFBA8-4F88-4902-9C59-20AC4F51AA55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3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-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F0F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5257800"/>
            <a:ext cx="6477000" cy="106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mbria" panose="02040503050406030204" pitchFamily="18" charset="0"/>
              </a:defRPr>
            </a:lvl1pPr>
            <a:lvl2pPr marL="457200" indent="0">
              <a:buNone/>
              <a:defRPr sz="1800" i="1">
                <a:latin typeface="Cambria" panose="02040503050406030204" pitchFamily="18" charset="0"/>
              </a:defRPr>
            </a:lvl2pPr>
            <a:lvl3pPr marL="914400" indent="0">
              <a:buNone/>
              <a:defRPr sz="1600">
                <a:latin typeface="Cambria" panose="02040503050406030204" pitchFamily="18" charset="0"/>
              </a:defRPr>
            </a:lvl3pPr>
            <a:lvl4pPr marL="1371600" indent="0">
              <a:buNone/>
              <a:defRPr sz="1400">
                <a:latin typeface="Cambria" panose="02040503050406030204" pitchFamily="18" charset="0"/>
              </a:defRPr>
            </a:lvl4pPr>
            <a:lvl5pPr marL="1828800" indent="0">
              <a:buNone/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3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752600"/>
            <a:ext cx="2743200" cy="29718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1pPr>
            <a:lvl2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2pPr>
            <a:lvl3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3pPr>
            <a:lvl4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4pPr>
            <a:lvl5pPr marL="0" indent="0">
              <a:buFontTx/>
              <a:buNone/>
              <a:defRPr sz="1800">
                <a:solidFill>
                  <a:srgbClr val="7F7F7F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add paragraph.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1"/>
          </p:nvPr>
        </p:nvSpPr>
        <p:spPr>
          <a:xfrm>
            <a:off x="3733800" y="1752600"/>
            <a:ext cx="3886200" cy="29718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80010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32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3015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3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88138" y="1447800"/>
            <a:ext cx="79248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32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3276600"/>
            <a:ext cx="3495591" cy="2071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779" y="3276600"/>
            <a:ext cx="4512159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3308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04800"/>
            <a:ext cx="9144000" cy="914400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71600"/>
            <a:ext cx="8305800" cy="4572000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0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9144000" cy="838200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447800"/>
            <a:ext cx="8458200" cy="41910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add large blocks of text. Use bold to highlight important information.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diam.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6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795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3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85800" y="3351212"/>
            <a:ext cx="7729477" cy="1588"/>
          </a:xfrm>
          <a:prstGeom prst="line">
            <a:avLst/>
          </a:prstGeom>
          <a:ln w="63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79248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32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6688" y="1828800"/>
            <a:ext cx="7924800" cy="1371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dirty="0" smtClean="0"/>
              <a:t>Insert text </a:t>
            </a:r>
            <a:r>
              <a:rPr lang="en-US" dirty="0" err="1" smtClean="0"/>
              <a:t>here.Lorem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5702" y="6010275"/>
            <a:ext cx="3552825" cy="21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5451" y="5808040"/>
            <a:ext cx="7553325" cy="876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8662" y="3643312"/>
            <a:ext cx="3495591" cy="20716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098441" y="3643312"/>
            <a:ext cx="4512159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6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46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0" y="1524000"/>
            <a:ext cx="9144000" cy="1524000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Title / Thank You</a:t>
            </a:r>
            <a:br>
              <a:rPr lang="en-US" dirty="0" smtClean="0"/>
            </a:br>
            <a:r>
              <a:rPr lang="en-US" dirty="0" smtClean="0"/>
              <a:t>(Use for first/last slide)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3178175"/>
            <a:ext cx="6553200" cy="1416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-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F0F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5257800"/>
            <a:ext cx="6477000" cy="106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mbria" panose="02040503050406030204" pitchFamily="18" charset="0"/>
              </a:defRPr>
            </a:lvl1pPr>
            <a:lvl2pPr marL="457200" indent="0">
              <a:buNone/>
              <a:defRPr sz="1800" i="1">
                <a:latin typeface="Cambria" panose="02040503050406030204" pitchFamily="18" charset="0"/>
              </a:defRPr>
            </a:lvl2pPr>
            <a:lvl3pPr marL="914400" indent="0">
              <a:buNone/>
              <a:defRPr sz="1600">
                <a:latin typeface="Cambria" panose="02040503050406030204" pitchFamily="18" charset="0"/>
              </a:defRPr>
            </a:lvl3pPr>
            <a:lvl4pPr marL="1371600" indent="0">
              <a:buNone/>
              <a:defRPr sz="1400">
                <a:latin typeface="Cambria" panose="02040503050406030204" pitchFamily="18" charset="0"/>
              </a:defRPr>
            </a:lvl4pPr>
            <a:lvl5pPr marL="1828800" indent="0">
              <a:buNone/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0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404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95400"/>
            <a:ext cx="8001000" cy="4267200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7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9144000" cy="838200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71600"/>
            <a:ext cx="7924800" cy="44958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add large blocks of text. Use bold to highlight important information.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diam.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r>
              <a:rPr lang="en-US" dirty="0" smtClean="0"/>
              <a:t> </a:t>
            </a:r>
            <a:r>
              <a:rPr lang="en-US" dirty="0" err="1" smtClean="0"/>
              <a:t>tation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ea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iriure</a:t>
            </a:r>
            <a:r>
              <a:rPr lang="en-US" dirty="0" smtClean="0"/>
              <a:t> dolor in </a:t>
            </a:r>
            <a:r>
              <a:rPr lang="en-US" dirty="0" err="1" smtClean="0"/>
              <a:t>hendrerit</a:t>
            </a:r>
            <a:r>
              <a:rPr lang="en-US" dirty="0" smtClean="0"/>
              <a:t> in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02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404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4800600" cy="4343400"/>
          </a:xfrm>
          <a:prstGeom prst="rect">
            <a:avLst/>
          </a:prstGeom>
        </p:spPr>
        <p:txBody>
          <a:bodyPr vert="horz"/>
          <a:lstStyle>
            <a:lvl1pPr>
              <a:defRPr sz="2200" baseline="0">
                <a:solidFill>
                  <a:srgbClr val="7F7F7F"/>
                </a:solidFill>
              </a:defRPr>
            </a:lvl1pPr>
            <a:lvl2pPr>
              <a:defRPr sz="1800">
                <a:solidFill>
                  <a:srgbClr val="7F7F7F"/>
                </a:solidFill>
              </a:defRPr>
            </a:lvl2pPr>
            <a:lvl3pPr>
              <a:defRPr sz="16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add 1 column list</a:t>
            </a:r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2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39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tudi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3400"/>
            <a:ext cx="80772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32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796143"/>
            <a:ext cx="4648200" cy="37338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7F7F7F"/>
                </a:solidFill>
                <a:latin typeface="Tahoma"/>
                <a:cs typeface="Tahoma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add large amounts of text. Use bold to highlight important information.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 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2237014"/>
            <a:ext cx="3513886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11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mai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5E60FE-A0D8-46C3-BAF8-016A8464B4EE}" type="datetimeFigureOut">
              <a:rPr lang="en-US" altLang="en-US" smtClean="0"/>
              <a:pPr>
                <a:defRPr/>
              </a:pPr>
              <a:t>5/22/2018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C68A708-AF87-4D20-9AC3-BEC98C29520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5867400"/>
            <a:ext cx="3927764" cy="533400"/>
          </a:xfrm>
          <a:prstGeom prst="rect">
            <a:avLst/>
          </a:prstGeom>
        </p:spPr>
      </p:pic>
      <p:pic>
        <p:nvPicPr>
          <p:cNvPr id="4" name="Picture 35" descr="mai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4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50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5800" y="6400800"/>
            <a:ext cx="60198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6477000"/>
            <a:ext cx="6248400" cy="228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b="1" baseline="0" dirty="0" smtClean="0">
                <a:solidFill>
                  <a:schemeClr val="tx2">
                    <a:lumMod val="75000"/>
                  </a:schemeClr>
                </a:solidFill>
                <a:latin typeface="Avenir LT Std 35 Light"/>
                <a:cs typeface="Avenir LT Std 35 Light"/>
              </a:rPr>
              <a:t>BIS 610 -  Information Technology Management &amp; Applications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venir LT Std 35 Light"/>
              <a:ea typeface="+mn-ea"/>
              <a:cs typeface="Avenir LT Std 35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0" y="6642556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433528-4EBF-47DB-AABD-56CE50C4E4ED}" type="slidenum">
              <a:rPr lang="en-US" sz="700" i="1" smtClean="0">
                <a:solidFill>
                  <a:srgbClr val="501018"/>
                </a:solidFill>
              </a:rPr>
              <a:pPr/>
              <a:t>‹#›</a:t>
            </a:fld>
            <a:endParaRPr lang="en-US" sz="700" i="1" dirty="0">
              <a:solidFill>
                <a:srgbClr val="50101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6183768"/>
            <a:ext cx="1158440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0" y="6642556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433528-4EBF-47DB-AABD-56CE50C4E4ED}" type="slidenum">
              <a:rPr lang="en-US" sz="700" i="1" smtClean="0">
                <a:solidFill>
                  <a:srgbClr val="501018"/>
                </a:solidFill>
              </a:rPr>
              <a:pPr/>
              <a:t>‹#›</a:t>
            </a:fld>
            <a:endParaRPr lang="en-US" sz="700" i="1" dirty="0">
              <a:solidFill>
                <a:srgbClr val="50101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6400800"/>
            <a:ext cx="60198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6183768"/>
            <a:ext cx="1158440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8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.wnec.edu/28/Emergency_Response_Plan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924800" cy="213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NEW EMPLOYEE HEALTH AND SAFETY AWARENESS TRAINING</a:t>
            </a:r>
            <a:r>
              <a:rPr lang="en-US" sz="3600" b="1" dirty="0">
                <a:solidFill>
                  <a:srgbClr val="0000FF"/>
                </a:solidFill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en-US" altLang="en-US" sz="3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5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5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				</a:t>
            </a:r>
            <a:br>
              <a:rPr lang="en-US" altLang="en-US" sz="35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35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LADDER INJURIES ARE TYPICALLY VERY SERIOUS BECAUSE THEY</a:t>
            </a:r>
          </a:p>
          <a:p>
            <a:pPr marL="347472" indent="-347472"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 FALLS FROM HEIGHTS ABOVE WALKING SURFACES.</a:t>
            </a:r>
          </a:p>
          <a:p>
            <a:pPr marL="0" indent="0">
              <a:buNone/>
              <a:defRPr/>
            </a:pPr>
            <a:endParaRPr lang="en-US" sz="600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LADDERS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KEYS!</a:t>
            </a:r>
            <a:endParaRPr lang="en-US" sz="1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LADDERS 				DO NOT USE THE TOP TWO STEPS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 LADDERS			5 RUNGS MUST EXTEND BEYOND STEP OFF POINT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LADDER MATERIALS OF CONSTRUCTION</a:t>
            </a:r>
            <a:endParaRPr lang="en-US" sz="1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ALUMINUM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FIBERGLASS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LADDER RATINGS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</a:rPr>
              <a:t>Type </a:t>
            </a:r>
            <a:r>
              <a:rPr lang="en-US" sz="1600" dirty="0" smtClean="0">
                <a:solidFill>
                  <a:srgbClr val="008080"/>
                </a:solidFill>
              </a:rPr>
              <a:t>IAA 	375 LB CAPACITY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</a:rPr>
              <a:t>Type IA	300 LB CAPACITY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</a:rPr>
              <a:t>Type I		250 LB CAPACITY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</a:rPr>
              <a:t>Type II </a:t>
            </a:r>
            <a:r>
              <a:rPr lang="en-US" sz="1600" dirty="0" smtClean="0">
                <a:solidFill>
                  <a:srgbClr val="008080"/>
                </a:solidFill>
              </a:rPr>
              <a:t>	225 LB CAPACITY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LADDER DOs</a:t>
            </a:r>
            <a:endParaRPr lang="en-US" sz="1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THE CORRECT LADDER FOR THE WORK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 THE LADDER ON A LEVEL SURFACE. SUPPORT AS APPROPRIATE.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THREE POINTS OF CONTACT WHEN ASCENDING AND DESCENDING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TOOLS ON A BELT</a:t>
            </a: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LADDERS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30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WESTERN NEW ENGLAND UNIVERSITY VEHICLES AND UTILITY VEHICLES ARE TO BE OPERATED MATURELY AND RESPECTIVELY.</a:t>
            </a:r>
          </a:p>
          <a:p>
            <a:pPr marL="0" indent="0">
              <a:buNone/>
              <a:defRPr/>
            </a:pPr>
            <a:endParaRPr lang="en-US" sz="600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RULES OF THE ROAD	(OPERATING WNE OWNED VEHICLE)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ONLINE PUBLIC SAFETY DEFENSIVE DRIVING COURSE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AT LEAST 18 YEARS OLD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PEDESTRIANS ALWAYS HAVE THE RIGHT OF WAY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EXCEED 15 MPH ON CAMPUS WAYS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OBEY ALL STREET SIGNS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INSPECT FOR MAINTENANCE ISSUES BEFORE OPERATING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USE A CELLPHONE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SMOKING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 WHEN TURNING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UTILITY VEHICLES	(GOLF CARTS, MULES)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AND SIGN THE UTILITY VEHICLE POLICY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OPERATE ACCORDING TO WEATHER AND ROAD CONDITIONS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PARK IMMEDIATELY OUTSIDE A BUILDING ENTRANCE/EXIT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OPERATE ON PUBLIC ROADS.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VEHICLES AND UTILITY VEHICLES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56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224722"/>
            <a:ext cx="9144000" cy="7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EXAMPLES OF HAZARDS</a:t>
            </a:r>
            <a:endParaRPr lang="en-US" altLang="en-US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utoShape 2" descr="Image result for extension cords, haz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04" y="967586"/>
            <a:ext cx="2305050" cy="2071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0" y="3688772"/>
            <a:ext cx="22860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0" y="969515"/>
            <a:ext cx="2286000" cy="2071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08" y="3740984"/>
            <a:ext cx="2305050" cy="2057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29470" y="995295"/>
            <a:ext cx="2286000" cy="2016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76029" y="995295"/>
            <a:ext cx="2286000" cy="2016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4498" y="3705919"/>
            <a:ext cx="2286000" cy="2016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66263" y="3752435"/>
            <a:ext cx="2286000" cy="20162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3093416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POOR LIFTING TECHNIQUE – HIGH RISK OF A BACK INJURY (STRAIN)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55942" y="3085957"/>
            <a:ext cx="2232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DAISY CHAINED MULTI PLUG ADAPTORS – HIGH RISK OF FIRE OR ELECTRICAL SHOCK 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77745" y="5802679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INAPPROPRIATE LADDER USE – HIGH RISK OF FALL INJURY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65708" y="5802679"/>
            <a:ext cx="2396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USAFE VEHICLE OPERATION– HIGH RISK OF PERSONAL INJURY AND PROPER DAMAGE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32517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YOUR WORK PROPERLY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ALL HAZARDS THAT MIGHT BE PRESENT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STEPS TO ELIMINATE/MINIMZE IDENTIFIED HAZARDS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THE ENVIRONMENTAL &amp; SAFETY MANAGER TO HELP PLAN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SURE TO USE THE RIGHT EQUIPMENT FOR THE JOB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WEAR PERSONAL PROTECTIVE EQUIPMENT WHEN NEEDED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RESPONSIBLE FOR YOUR OWN SAFETY AND THE SAFETY OF YOUR</a:t>
            </a:r>
          </a:p>
          <a:p>
            <a:pPr marL="347472" indent="-347472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COWORKERS.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QUESTIONS WHEN YOU ARE UNSURE OR DON’T UNDERSTAND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DO ANY WORK YOU FEEL IS UNSAFE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b="1" u="sng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OSHA ONLINE SAFETY TRAINING RESOURCES: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b="1" u="sng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https://www.osha.gov/dte/grant_materials/material_listing_topic.html</a:t>
            </a:r>
          </a:p>
          <a:p>
            <a:pPr marL="0" indent="0">
              <a:lnSpc>
                <a:spcPct val="80000"/>
              </a:lnSpc>
              <a:buNone/>
            </a:pPr>
            <a:endParaRPr lang="en-US" sz="600" u="sng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600" u="sng" dirty="0">
              <a:solidFill>
                <a:srgbClr val="0000FF"/>
              </a:solidFill>
              <a:latin typeface="Palatino Linotype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u="sng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u="sng" dirty="0">
                <a:solidFill>
                  <a:srgbClr val="00808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OSHA ONLINE </a:t>
            </a:r>
            <a:r>
              <a:rPr lang="en-US" sz="1800" u="sng" dirty="0" smtClean="0">
                <a:solidFill>
                  <a:srgbClr val="00808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SAFETY AND HEALTH TOPIC DOCUMENTS:</a:t>
            </a:r>
            <a:endParaRPr lang="en-US" sz="1800" u="sng" dirty="0">
              <a:solidFill>
                <a:srgbClr val="00808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600" u="sng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u="sng" dirty="0">
              <a:solidFill>
                <a:srgbClr val="0000FF"/>
              </a:solidFill>
              <a:latin typeface="Palatino Linotype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https://www.osha.gov/SLTC/index.html</a:t>
            </a:r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HAZARDS SUMMARY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56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WHAT TO DO IN AN EMERGENCY </a:t>
            </a: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ENSURE 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</a:t>
            </a:r>
          </a:p>
          <a:p>
            <a:pPr marL="347472" indent="-347472">
              <a:lnSpc>
                <a:spcPct val="80000"/>
              </a:lnSpc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 RESPONSE.</a:t>
            </a:r>
            <a:endParaRPr lang="en-US" sz="1800" b="1" u="sng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	</a:t>
            </a: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CRIME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Assault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Hostage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Suspicious Person 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	</a:t>
            </a: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Injury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Suicide Attempt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	</a:t>
            </a: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EVACUATION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Spill or Gas Leak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PUBLIC SAFETY IN ANY </a:t>
            </a:r>
            <a:r>
              <a:rPr lang="en-US" sz="18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AT </a:t>
            </a: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1411 OR (413) 782-1411</a:t>
            </a:r>
            <a:r>
              <a:rPr lang="en-US" sz="18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EMERGENCIES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07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EXPECTATIONS:</a:t>
            </a:r>
            <a:endParaRPr lang="en-US" sz="1800" b="1" u="sng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lnSpc>
                <a:spcPct val="80000"/>
              </a:lnSpc>
              <a:buNone/>
            </a:pPr>
            <a:endParaRPr lang="en-US" sz="600" u="sng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ASSAULT</a:t>
            </a:r>
          </a:p>
          <a:p>
            <a:pPr>
              <a:lnSpc>
                <a:spcPct val="80000"/>
              </a:lnSpc>
              <a:buNone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Public Safety and report what you know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in visual contact of the situation until Public Safety arrives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your own safety at all times</a:t>
            </a:r>
          </a:p>
          <a:p>
            <a:pPr lvl="1">
              <a:lnSpc>
                <a:spcPct val="80000"/>
              </a:lnSpc>
              <a:buNone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HOSTAGE SITUATION</a:t>
            </a:r>
          </a:p>
          <a:p>
            <a:pPr>
              <a:lnSpc>
                <a:spcPct val="80000"/>
              </a:lnSpc>
              <a:buNone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Public Safety and report what you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yourself (and others if possible) away from danger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Lock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doors and windows and stay down if the situation is in your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 away from campus if you can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Fight back if that is the only option</a:t>
            </a: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SUSPICIOUS PERSON</a:t>
            </a:r>
          </a:p>
          <a:p>
            <a:pPr>
              <a:lnSpc>
                <a:spcPct val="80000"/>
              </a:lnSpc>
              <a:buNone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Public Safety and report what you see or know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in visual contact of the person(s)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your own safety at all times</a:t>
            </a:r>
            <a:endParaRPr lang="en-US" sz="1800" baseline="-25000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CRIMINAL SITUATIONS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68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EXPECTATIONS:</a:t>
            </a:r>
            <a:endParaRPr lang="en-US" sz="1800" b="1" u="sng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lnSpc>
                <a:spcPct val="80000"/>
              </a:lnSpc>
              <a:buNone/>
            </a:pPr>
            <a:endParaRPr lang="en-US" sz="600" u="sng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INJURY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Public Safety and report what you know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with the injured person until Public Safety arrives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move the injured person and avoid contact with blood.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SUICIDE ATTEMPT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Public Safety and report what you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Try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keep the person calm until emergency help arrives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handling evidence (i.e. pills, weapons, etc…)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Public Safety and report what you see or know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individuals away from the blood to avoid contamination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clean up any blood unless you are properly trained in 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bloodborne pathogen control.</a:t>
            </a:r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MEDICAL SITUATIONS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374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</a:t>
            </a: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EXPECTATIONS </a:t>
            </a:r>
            <a:endParaRPr lang="en-US" sz="600" u="sng" dirty="0">
              <a:solidFill>
                <a:srgbClr val="0000FF"/>
              </a:solidFill>
              <a:latin typeface="Palatino Linotype" pitchFamily="18" charset="0"/>
            </a:endParaRPr>
          </a:p>
          <a:p>
            <a:pPr lvl="4"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Public Safety and report what you know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not sounding already, pull the fire alarm 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Evacuate and report to the building Assembly Point.  Assembly points are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referenced on the map in this booklet.  Each Campus Buildings Assembly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Point is referenced by the adjacent red triangle.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SPILL OR GAS LEAK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Public Safety and report what you know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contact with any spilled material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risk your own safety to save others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not sounding already, pull the fire alarm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Evacuate and report to the building Assembly Point.  Assembly points are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referenced on the map in this booklet.  Each Campus Buildings Assembly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Point is referenced by the adjacent red triangle.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Public Safety and follow their instructions if an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emergency situation develops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 with supplies (i.e. blankets, flashlights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EVACUATION SITUATIONS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875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endParaRPr lang="en-US" sz="600" i="1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POTENTIAL FOR EMERGENCIES ON CAMPUS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1000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YOUR ROLE IN ANY EMERGENCY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Public Safety	(X1411 OR (413) 782-1411)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Evacuate when necessary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others of danger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</a:t>
            </a:r>
            <a:r>
              <a:rPr lang="en-US" sz="18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EXIT ROUTES FROM YOUR BUILDING</a:t>
            </a:r>
            <a:endParaRPr lang="en-US" sz="18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AWARE OF THE TWO NEAREST BUILDING EXITS</a:t>
            </a:r>
            <a:endParaRPr lang="en-US" sz="1800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lvl="1">
              <a:lnSpc>
                <a:spcPct val="9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PROACTIVE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aware of your surroundings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and remember the closest emergency exits to your office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anything you feel is out of the ordinary</a:t>
            </a:r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EMERGENCIES SUMMARY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endParaRPr lang="en-US" sz="600" i="1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800" i="1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800" i="1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800" i="1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800" i="1" dirty="0">
              <a:solidFill>
                <a:srgbClr val="0000FF"/>
              </a:solidFill>
              <a:latin typeface="Palatino Linotype" pitchFamily="18" charset="0"/>
            </a:endParaRPr>
          </a:p>
          <a:p>
            <a:pPr algn="ctr">
              <a:buNone/>
            </a:pPr>
            <a:r>
              <a:rPr lang="en-US" sz="1800" dirty="0" smtClean="0">
                <a:solidFill>
                  <a:schemeClr val="tx2"/>
                </a:solidFill>
                <a:latin typeface="Palatino Linotype" pitchFamily="18" charset="0"/>
              </a:rPr>
              <a:t>ANY </a:t>
            </a:r>
            <a:r>
              <a:rPr lang="en-US" sz="1800" dirty="0">
                <a:solidFill>
                  <a:schemeClr val="tx2"/>
                </a:solidFill>
                <a:latin typeface="Palatino Linotype" pitchFamily="18" charset="0"/>
              </a:rPr>
              <a:t>FURTHER QUESTIONS ABOUT OCCUPATIONAL SAFETY AT</a:t>
            </a:r>
          </a:p>
          <a:p>
            <a:pPr algn="ctr">
              <a:buNone/>
            </a:pPr>
            <a:r>
              <a:rPr lang="en-US" sz="1800" dirty="0">
                <a:solidFill>
                  <a:schemeClr val="tx2"/>
                </a:solidFill>
                <a:latin typeface="Palatino Linotype" pitchFamily="18" charset="0"/>
              </a:rPr>
              <a:t>THE UNIVERSITY SHOULD BE DIRECTED TO PETER VARLEY.</a:t>
            </a:r>
          </a:p>
          <a:p>
            <a:pPr algn="ctr">
              <a:buNone/>
            </a:pPr>
            <a:r>
              <a:rPr lang="en-US" sz="1800" dirty="0">
                <a:solidFill>
                  <a:schemeClr val="tx2"/>
                </a:solidFill>
                <a:latin typeface="Palatino Linotype" pitchFamily="18" charset="0"/>
              </a:rPr>
              <a:t>PETER CAN BE REACHED AT X1634.</a:t>
            </a:r>
          </a:p>
          <a:p>
            <a:pPr>
              <a:buNone/>
            </a:pPr>
            <a:endParaRPr lang="en-US" sz="1800" b="1" i="1" u="sng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800" b="1" i="1" u="sng" dirty="0">
              <a:solidFill>
                <a:srgbClr val="0000FF"/>
              </a:solidFill>
              <a:latin typeface="Palatino Linotype" pitchFamily="18" charset="0"/>
            </a:endParaRPr>
          </a:p>
          <a:p>
            <a:pPr algn="ctr">
              <a:buNone/>
            </a:pPr>
            <a:r>
              <a:rPr lang="en-US" sz="2000" b="1" i="1" dirty="0">
                <a:solidFill>
                  <a:srgbClr val="008080"/>
                </a:solidFill>
                <a:latin typeface="Palatino Linotype" pitchFamily="18" charset="0"/>
              </a:rPr>
              <a:t>THANK YOU FOR PARTICIPATING!</a:t>
            </a:r>
          </a:p>
          <a:p>
            <a:pPr algn="ctr">
              <a:buNone/>
            </a:pPr>
            <a:r>
              <a:rPr lang="en-US" sz="2000" b="1" i="1" dirty="0">
                <a:solidFill>
                  <a:srgbClr val="008080"/>
                </a:solidFill>
                <a:latin typeface="Palatino Linotype" pitchFamily="18" charset="0"/>
              </a:rPr>
              <a:t>HAVE A NICE DAY</a:t>
            </a:r>
            <a:endParaRPr lang="en-US" sz="2000" b="1" dirty="0">
              <a:solidFill>
                <a:srgbClr val="008080"/>
              </a:solidFill>
              <a:latin typeface="Palatino Linotype" pitchFamily="18" charset="0"/>
            </a:endParaRPr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THE END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02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endParaRPr lang="en-US" sz="20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AGENDA:</a:t>
            </a:r>
          </a:p>
          <a:p>
            <a:pPr>
              <a:buNone/>
              <a:defRPr/>
            </a:pPr>
            <a:endParaRPr lang="en-US" sz="2000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							</a:t>
            </a:r>
          </a:p>
          <a:p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OSHA</a:t>
            </a:r>
          </a:p>
          <a:p>
            <a:pPr>
              <a:buNone/>
            </a:pP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HAZARDS AT THE UNIVERSITY</a:t>
            </a:r>
          </a:p>
          <a:p>
            <a:pPr>
              <a:buNone/>
            </a:pP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AVAILABLE</a:t>
            </a:r>
          </a:p>
          <a:p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CAMPUS EMERGENCIES</a:t>
            </a: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494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OCCUPATIONAL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AND HEALTH 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WORKPLACE SAFETY AND HEALTH AGENCY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1970 AS PART OF THE SAFETY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HEALTH ACT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OSHA ACT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WORKED TO…</a:t>
            </a:r>
          </a:p>
          <a:p>
            <a:pPr lvl="1">
              <a:buNone/>
            </a:pPr>
            <a:endParaRPr lang="en-US" sz="600" dirty="0">
              <a:solidFill>
                <a:srgbClr val="0000FF"/>
              </a:solidFill>
              <a:latin typeface="Palatino Linotype" pitchFamily="18" charset="0"/>
            </a:endParaRPr>
          </a:p>
          <a:p>
            <a:pPr lvl="1">
              <a:buNone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	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WORKPLACE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AND HEALTH GOALS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1314450" lvl="2" indent="-457200">
              <a:buNone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	TO MINIMIZE WORKER INJURY.</a:t>
            </a:r>
          </a:p>
          <a:p>
            <a:pPr marL="1314450" lvl="2" indent="-457200">
              <a:buFont typeface="Arial" charset="0"/>
              <a:buAutoNum type="alphaUcPeriod" startAt="2"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PROMOTE SAFE WORK ENVIRONMENTS</a:t>
            </a:r>
          </a:p>
          <a:p>
            <a:pPr marL="1314450" lvl="2" indent="-457200">
              <a:buNone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None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“GENERAL DUTIES”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BOTH:</a:t>
            </a: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14450" lvl="2" indent="-457200">
              <a:buNone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	THE EMPLOYEE</a:t>
            </a:r>
          </a:p>
          <a:p>
            <a:pPr marL="1314450" lvl="2" indent="-457200">
              <a:buFont typeface="Arial" charset="0"/>
              <a:buAutoNum type="alphaUcPeriod" startAt="2"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EMPLOYER</a:t>
            </a:r>
          </a:p>
          <a:p>
            <a:pPr marL="1314450" lvl="2" indent="-457200">
              <a:buNone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None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SEPARATE (BUT SIMILAR) SAFETY REGULATIONS FOR:</a:t>
            </a: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14450" lvl="2" indent="-457200">
              <a:buNone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	GENERAL INDUSTRY (I.E. UNIVERSITIES)</a:t>
            </a:r>
          </a:p>
          <a:p>
            <a:pPr marL="1314450" lvl="2" indent="-457200">
              <a:buAutoNum type="alphaUcPeriod" startAt="2"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INDUSTRY</a:t>
            </a:r>
          </a:p>
          <a:p>
            <a:pPr marL="1314450" lvl="2" indent="-457200">
              <a:buAutoNum type="alphaUcPeriod" startAt="2"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MARITIME AND AGRICULTURAL INDUSTRIES</a:t>
            </a: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OSHA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092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1970 SAFETY AND HEALTH ACT GENERAL DUTY CLAUSE:</a:t>
            </a:r>
          </a:p>
          <a:p>
            <a:pPr marL="0" indent="0">
              <a:buNone/>
            </a:pPr>
            <a:endParaRPr lang="en-US" sz="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None/>
            </a:pPr>
            <a:endParaRPr lang="en-US" sz="600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008080"/>
                </a:solidFill>
              </a:rPr>
              <a:t>1.	  EMPLOYERS: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n-US" sz="600" b="1" u="sng" dirty="0">
              <a:solidFill>
                <a:srgbClr val="008080"/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Shall furnish to each of his/her employees employment and a place of employment which are free from recognized hazards that are causing or are likely to cause death or serious physical harm to his employees.“</a:t>
            </a:r>
          </a:p>
          <a:p>
            <a:pPr lvl="1">
              <a:buNone/>
              <a:defRPr/>
            </a:pPr>
            <a:endParaRPr lang="en-US" sz="600" dirty="0">
              <a:solidFill>
                <a:srgbClr val="008080"/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Shall comply with occupational safety and health standards promulgated under this act.</a:t>
            </a:r>
          </a:p>
          <a:p>
            <a:pPr>
              <a:buNone/>
              <a:defRPr/>
            </a:pPr>
            <a:endParaRPr lang="en-US" sz="600" dirty="0">
              <a:solidFill>
                <a:srgbClr val="008080"/>
              </a:solidFill>
            </a:endParaRPr>
          </a:p>
          <a:p>
            <a:pPr marL="457200" indent="-457200">
              <a:buNone/>
              <a:defRPr/>
            </a:pPr>
            <a:r>
              <a:rPr lang="en-US" sz="1800" dirty="0">
                <a:solidFill>
                  <a:srgbClr val="008080"/>
                </a:solidFill>
              </a:rPr>
              <a:t>2.	EMPLOYEES:</a:t>
            </a:r>
          </a:p>
          <a:p>
            <a:pPr lvl="1">
              <a:buNone/>
              <a:defRPr/>
            </a:pPr>
            <a:r>
              <a:rPr lang="en-US" sz="600" dirty="0">
                <a:solidFill>
                  <a:srgbClr val="008080"/>
                </a:solidFill>
              </a:rPr>
              <a:t>	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Shall comply with occupational safety and health standards and all rules, regulations and orders issued pursuant to this Act which are applicable to his own actions and conduct. </a:t>
            </a: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OSHA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1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b="1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KNOWN HAZARDS AT THE UNIVERSITY:</a:t>
            </a:r>
          </a:p>
          <a:p>
            <a:pPr lvl="1">
              <a:buNone/>
              <a:defRPr/>
            </a:pPr>
            <a:endParaRPr lang="en-US" sz="600" i="1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ASBESTOS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BIOLOGICAL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SLIPS, TRIPS AND FALLS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MUSCLE STRAIN AND SPRAINS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LADDERS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NOISE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CONFINED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HANDLING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  <a:defRPr/>
            </a:pPr>
            <a:endParaRPr lang="en-US" sz="600" b="1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buNone/>
              <a:defRPr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ENVIRONMENTAL AND SAFETY MANAGER 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MAINTAINS WRITTEN SAFETY PROGRAMS</a:t>
            </a:r>
          </a:p>
          <a:p>
            <a:pPr>
              <a:buNone/>
              <a:defRPr/>
            </a:pP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MOST OF THE </a:t>
            </a: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ABOVE.  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PROGRAMS </a:t>
            </a: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REVIEWED 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CALLING </a:t>
            </a: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X1634. 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HAZARDS AT THE UNIVERSITY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7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JOB FUNCTION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WILL DICTATE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SPECIFIC HAZARD(S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YOU MAY ENCOUNTER.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YOUR SUPERVISOR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PLAN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WORK TASK(S)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</a:p>
          <a:p>
            <a:pPr marL="347472" indent="-347472">
              <a:buNone/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ENSURE POTENTIAL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HAZARDS ARE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RECOGNIZED AND</a:t>
            </a:r>
          </a:p>
          <a:p>
            <a:pPr marL="347472" indent="-347472">
              <a:buNone/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MITIGATED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SUPERVISOR WILL SCHEDULE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 marL="347472" indent="-347472">
              <a:spcBef>
                <a:spcPts val="432"/>
              </a:spcBef>
              <a:buNone/>
              <a:defRPr/>
            </a:pP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ENVIRONMENTAL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SAFETY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IF CERTAIN JOB</a:t>
            </a:r>
          </a:p>
          <a:p>
            <a:pPr marL="347472" indent="-347472">
              <a:spcBef>
                <a:spcPts val="432"/>
              </a:spcBef>
              <a:buNone/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HAZARDS ARE PRESENT.  </a:t>
            </a: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  <a:defRPr/>
            </a:pPr>
            <a:r>
              <a:rPr lang="en-US" sz="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defRPr/>
            </a:pPr>
            <a:r>
              <a:rPr lang="en-US" sz="18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EMPLOYEES 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REVIEW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REMEMBER THE 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</a:p>
          <a:p>
            <a:pPr marL="347472" indent="-347472">
              <a:buNone/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ON THE</a:t>
            </a:r>
            <a:r>
              <a:rPr lang="en-US" sz="18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NEXT SEVERAL PAGES</a:t>
            </a: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7472" indent="-347472">
              <a:buNone/>
              <a:defRPr/>
            </a:pPr>
            <a:endParaRPr lang="en-US" sz="800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DO NOT FEEL COMFORATABLE PERFORMING A WORK FUNCTION SPEAK WITH YOUR SUPERVISOR.</a:t>
            </a:r>
          </a:p>
          <a:p>
            <a:pPr marL="0" indent="0">
              <a:buNone/>
              <a:defRPr/>
            </a:pPr>
            <a:endParaRPr lang="en-US" sz="800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THE ENVIRONMENTAL &amp; SAFETY MANAGER TO HELP WITH EVALUATIONS OF JOB HAZARDS.</a:t>
            </a:r>
            <a:endParaRPr lang="en-US" sz="18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HAZARD AWARENESS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137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WORK IS REGULATED BY MANY AGENCIES AND CODES.  </a:t>
            </a:r>
            <a:r>
              <a:rPr lang="en-US" sz="1800" b="1" u="sng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WORK SHOULD BE LEFT TO THE ELECTRICIANS IN THE FACILITIES MANAGEMENT DEPARTMENT.</a:t>
            </a:r>
          </a:p>
          <a:p>
            <a:pPr>
              <a:buNone/>
            </a:pPr>
            <a:endParaRPr lang="en-US" sz="600" i="1" dirty="0">
              <a:solidFill>
                <a:srgbClr val="0000FF"/>
              </a:solidFill>
              <a:latin typeface="Palatino Linotype" pitchFamily="18" charset="0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ADHERE 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FOLLOWING…</a:t>
            </a:r>
          </a:p>
          <a:p>
            <a:pPr>
              <a:buNone/>
            </a:pPr>
            <a:endParaRPr lang="en-US" sz="600" i="1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 WIRING (I.E. EXTENSION CORDS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NOT REPLACE FIXED WIRING</a:t>
            </a:r>
          </a:p>
          <a:p>
            <a:pPr lvl="1"/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</a:t>
            </a: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 THROUGH WALLS OR CEILINGS</a:t>
            </a:r>
          </a:p>
          <a:p>
            <a:pPr lvl="1"/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HAVE A GROUNDING PIN</a:t>
            </a:r>
          </a:p>
          <a:p>
            <a:pPr lvl="1"/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NOT CREATE A TRIP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HAZARD</a:t>
            </a:r>
          </a:p>
          <a:p>
            <a:pPr lvl="1"/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INCLUDE GROUND FAULT PROTECTION IF OUTSIDE OR NEAR WATER.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None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MULTI-PLUG 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ADAPTORS</a:t>
            </a:r>
            <a:endParaRPr lang="en-US" sz="1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HAVE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 FAULT PROTECTION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BE CONNECTED TOGETHER OR USED WITH AN EXTENSION CORD.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None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FUSE AND OTHER ELECTRICAL 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PANELS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KEPT CLEAR AND NOT BE TOUCHED</a:t>
            </a:r>
          </a:p>
          <a:p>
            <a:pPr lvl="1"/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36” OF UNOCCUPIED SPACE AROUND ALL SIDES</a:t>
            </a: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ELETRICAL HAZARDS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661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AWKWARD LIFTING, REACHING OR TWISTING CAN LEAD TO INJURY. </a:t>
            </a:r>
            <a:endParaRPr lang="en-US" sz="18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7472" indent="-347472"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REMEMBER 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ALWAYS DRESS APPROPRIATELY FOR THE </a:t>
            </a: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WEATHER</a:t>
            </a:r>
          </a:p>
          <a:p>
            <a:pPr marL="347472" indent="-347472"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CONDITIONS 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 &amp; THE HAZARDS OF YOUR JOB.</a:t>
            </a:r>
          </a:p>
          <a:p>
            <a:pPr>
              <a:buNone/>
              <a:defRPr/>
            </a:pPr>
            <a:endParaRPr lang="en-US" sz="600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u="sng" dirty="0" smtClean="0">
                <a:solidFill>
                  <a:srgbClr val="008080"/>
                </a:solidFill>
              </a:rPr>
              <a:t>LIFTING</a:t>
            </a:r>
            <a:endParaRPr lang="en-US" sz="1800" u="sng" dirty="0">
              <a:solidFill>
                <a:srgbClr val="008080"/>
              </a:solidFill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KNOW YOUR PHYSICAL LIMITS.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GET HELP WHEN NECESSARY.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USE A CART OR MECHANICAL MEANS.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u="sng" dirty="0" smtClean="0">
                <a:solidFill>
                  <a:srgbClr val="008080"/>
                </a:solidFill>
              </a:rPr>
              <a:t>REACHING</a:t>
            </a:r>
            <a:endParaRPr lang="en-US" sz="1800" u="sng" dirty="0">
              <a:solidFill>
                <a:srgbClr val="008080"/>
              </a:solidFill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STORE ITEMS YOU USE SMARTLY.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SQUAT OR TAKE A KNEE INSTEAD.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USE A TOOL WHENEVER POSSIBLE.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u="sng" dirty="0" smtClean="0">
                <a:solidFill>
                  <a:srgbClr val="008080"/>
                </a:solidFill>
              </a:rPr>
              <a:t>TWISTING</a:t>
            </a:r>
            <a:endParaRPr lang="en-US" sz="1800" u="sng" dirty="0">
              <a:solidFill>
                <a:srgbClr val="008080"/>
              </a:solidFill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SQUARE OFF TO OBJECTS INSTEAD.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MOVE YOUR ENTIRE BODY AS ONE UNIT INSTEAD.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800" dirty="0">
                <a:solidFill>
                  <a:srgbClr val="008080"/>
                </a:solidFill>
              </a:rPr>
              <a:t>NEVER REPEATEDLY TWIST TO COMPLETE WORK</a:t>
            </a:r>
            <a:r>
              <a:rPr lang="en-US" sz="1800" dirty="0" smtClean="0">
                <a:solidFill>
                  <a:srgbClr val="008080"/>
                </a:solidFill>
              </a:rPr>
              <a:t>.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rgbClr val="008080"/>
                </a:solidFill>
              </a:rPr>
              <a:t>AN INDIVIDUAL, PHYSICAN APPROVED, </a:t>
            </a:r>
            <a:r>
              <a:rPr lang="en-US" sz="1800" dirty="0" smtClean="0">
                <a:solidFill>
                  <a:srgbClr val="008080"/>
                </a:solidFill>
              </a:rPr>
              <a:t>STRETCHING PROGRAM </a:t>
            </a:r>
            <a:r>
              <a:rPr lang="en-US" sz="1800" dirty="0">
                <a:solidFill>
                  <a:srgbClr val="008080"/>
                </a:solidFill>
              </a:rPr>
              <a:t>IS A GREAT </a:t>
            </a:r>
            <a:r>
              <a:rPr lang="en-US" sz="1800" dirty="0" smtClean="0">
                <a:solidFill>
                  <a:srgbClr val="008080"/>
                </a:solidFill>
              </a:rPr>
              <a:t>WAY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 smtClean="0">
                <a:solidFill>
                  <a:srgbClr val="008080"/>
                </a:solidFill>
              </a:rPr>
              <a:t>TO </a:t>
            </a:r>
            <a:r>
              <a:rPr lang="en-US" sz="1800" dirty="0">
                <a:solidFill>
                  <a:srgbClr val="008080"/>
                </a:solidFill>
              </a:rPr>
              <a:t>LOOSEN UP </a:t>
            </a:r>
            <a:r>
              <a:rPr lang="en-US" sz="1800" dirty="0" smtClean="0">
                <a:solidFill>
                  <a:srgbClr val="008080"/>
                </a:solidFill>
              </a:rPr>
              <a:t>MUSCLES BEFORE </a:t>
            </a:r>
            <a:r>
              <a:rPr lang="en-US" sz="1800" dirty="0">
                <a:solidFill>
                  <a:srgbClr val="008080"/>
                </a:solidFill>
              </a:rPr>
              <a:t>BEGINNING WORK.</a:t>
            </a:r>
            <a:endParaRPr lang="en-US" sz="18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MUSCLE STRAINS AND SPRAINS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348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228600" y="967586"/>
            <a:ext cx="8682596" cy="5204614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SLIPS, TRIPS AND FALLS ARE NEARLY ALWAYS PREVENTABLE.  </a:t>
            </a: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</a:t>
            </a:r>
          </a:p>
          <a:p>
            <a:pPr marL="347472" indent="-347472"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AWARE 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SURRONDINGS AND </a:t>
            </a: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 ATTENTION TO WHAT YOU</a:t>
            </a:r>
          </a:p>
          <a:p>
            <a:pPr marL="347472" indent="-347472"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ARE	DOING </a:t>
            </a:r>
            <a:r>
              <a:rPr lang="en-US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ORDER TO KEEP EVERYONE SAFE.</a:t>
            </a:r>
          </a:p>
          <a:p>
            <a:pPr>
              <a:buNone/>
              <a:defRPr/>
            </a:pPr>
            <a:endParaRPr lang="en-US" sz="600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CAUSES A 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SLIP</a:t>
            </a:r>
            <a:endParaRPr lang="en-US" sz="1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 FLOORS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IMPROPER FOOTWEAR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DO YOUR </a:t>
            </a: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LOOSE THROW OR AREA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RUGS						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PART!!</a:t>
            </a: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POORLY ORGANIZED WORK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					</a:t>
            </a:r>
            <a:endParaRPr lang="en-US" sz="1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CAUSES A 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PREVENTABLE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1600" u="sng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UNEVEN PAVEMENT OR ASPHALT.					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INCIDENTS ARE THE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CORD </a:t>
            </a: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OTHER OBJECT ACROSS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FLOOR				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 CAUSE OF INJURY</a:t>
            </a:r>
            <a:endParaRPr lang="en-US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POORLY ORGANIZED WORK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					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CAMPUS.  </a:t>
            </a:r>
            <a:endParaRPr lang="en-US" sz="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CAUSES A </a:t>
            </a:r>
            <a:r>
              <a:rPr lang="en-US" sz="1600" u="sng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</a:t>
            </a:r>
            <a:endParaRPr lang="en-US" sz="1600" u="sng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UNEVEN OR CLUTTERED STAIRS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CARRYING </a:t>
            </a:r>
            <a:r>
              <a:rPr lang="en-US" sz="160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</a:t>
            </a: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OF A LOAD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UNEVEN PAVEMENT OR ASPHALT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600" dirty="0">
              <a:solidFill>
                <a:srgbClr val="0000FF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>
                <a:solidFill>
                  <a:srgbClr val="008080"/>
                </a:solidFill>
              </a:rPr>
              <a:t>REPORT ANY BUILDINGS AND OR GROUNDS </a:t>
            </a:r>
            <a:r>
              <a:rPr lang="en-US" sz="1600" u="sng" dirty="0" smtClean="0">
                <a:solidFill>
                  <a:srgbClr val="008080"/>
                </a:solidFill>
              </a:rPr>
              <a:t>TRIPPING HAZARDS </a:t>
            </a:r>
            <a:r>
              <a:rPr lang="en-US" sz="1600" u="sng" dirty="0">
                <a:solidFill>
                  <a:srgbClr val="008080"/>
                </a:solidFill>
              </a:rPr>
              <a:t>TO </a:t>
            </a:r>
            <a:r>
              <a:rPr lang="en-US" sz="1600" u="sng" dirty="0" smtClean="0">
                <a:solidFill>
                  <a:srgbClr val="008080"/>
                </a:solidFill>
              </a:rPr>
              <a:t>FACILITIES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600" u="sng" dirty="0" smtClean="0">
                <a:solidFill>
                  <a:srgbClr val="008080"/>
                </a:solidFill>
              </a:rPr>
              <a:t>MANAGEMENT </a:t>
            </a:r>
            <a:r>
              <a:rPr lang="en-US" sz="1600" u="sng" dirty="0">
                <a:solidFill>
                  <a:srgbClr val="008080"/>
                </a:solidFill>
              </a:rPr>
              <a:t>IMMEDIATELY</a:t>
            </a:r>
            <a:endParaRPr lang="en-US" sz="1600" u="sng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endParaRPr lang="en-US" sz="600" dirty="0" smtClean="0">
              <a:solidFill>
                <a:srgbClr val="008080"/>
              </a:solidFill>
            </a:endParaRPr>
          </a:p>
          <a:p>
            <a:pPr>
              <a:buNone/>
              <a:defRPr/>
            </a:pPr>
            <a:r>
              <a:rPr lang="en-US" sz="600" dirty="0" smtClean="0">
                <a:solidFill>
                  <a:srgbClr val="008080"/>
                </a:solidFill>
              </a:rPr>
              <a:t>		</a:t>
            </a:r>
          </a:p>
          <a:p>
            <a:pPr>
              <a:buNone/>
              <a:defRPr/>
            </a:pPr>
            <a:endParaRPr lang="en-US" sz="600" baseline="-25000" dirty="0" smtClean="0"/>
          </a:p>
          <a:p>
            <a:pPr>
              <a:buNone/>
              <a:defRPr/>
            </a:pPr>
            <a:endParaRPr lang="en-US" sz="1400" baseline="-25000" dirty="0" smtClean="0"/>
          </a:p>
          <a:p>
            <a:pPr>
              <a:buNone/>
              <a:defRPr/>
            </a:pPr>
            <a:r>
              <a:rPr lang="en-US" sz="1400" baseline="-25000" dirty="0" smtClean="0"/>
              <a:t>		</a:t>
            </a:r>
          </a:p>
          <a:p>
            <a:pPr>
              <a:buNone/>
              <a:defRPr/>
            </a:pPr>
            <a:endParaRPr lang="en-US" sz="1400" baseline="-25000" dirty="0" smtClean="0"/>
          </a:p>
        </p:txBody>
      </p:sp>
      <p:sp>
        <p:nvSpPr>
          <p:cNvPr id="28675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SLIPS, TRIPS AND FALLS</a:t>
            </a:r>
            <a:endParaRPr lang="en-US" altLang="en-US" sz="2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924800" y="967586"/>
            <a:ext cx="45719" cy="30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193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IC MGT 527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enber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NE BIS 610 Slides Template" id="{2AC96093-AA84-4BD4-A484-FB282A8AC7B2}" vid="{899B9CB8-0D5B-46E0-9C2A-0BB5C79F8846}"/>
    </a:ext>
  </a:extLst>
</a:theme>
</file>

<file path=ppt/theme/theme3.xml><?xml version="1.0" encoding="utf-8"?>
<a:theme xmlns:a="http://schemas.openxmlformats.org/drawingml/2006/main" name="AIC MGT 5270 - 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enber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NE BIS 610 Slides Template" id="{2AC96093-AA84-4BD4-A484-FB282A8AC7B2}" vid="{FD1E75A3-2712-43A4-AEFC-31C9242ACA25}"/>
    </a:ext>
  </a:extLst>
</a:theme>
</file>

<file path=ppt/theme/theme4.xml><?xml version="1.0" encoding="utf-8"?>
<a:theme xmlns:a="http://schemas.openxmlformats.org/drawingml/2006/main" name="AIC MGT 5270 - No 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enber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NE BIS 610 Slides Template" id="{2AC96093-AA84-4BD4-A484-FB282A8AC7B2}" vid="{935C92DF-A3A4-4ABA-9373-04EC9594D720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enber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 BIS 610 Slides Template" id="{2AC96093-AA84-4BD4-A484-FB282A8AC7B2}" vid="{455564F9-32BE-489F-B2B4-9C3371BA059B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748</Words>
  <Application>Microsoft Office PowerPoint</Application>
  <PresentationFormat>On-screen Show (4:3)</PresentationFormat>
  <Paragraphs>426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MS PGothic</vt:lpstr>
      <vt:lpstr>Arial</vt:lpstr>
      <vt:lpstr>Avenir LT Std 35 Light</vt:lpstr>
      <vt:lpstr>Calibri</vt:lpstr>
      <vt:lpstr>Calibri Light</vt:lpstr>
      <vt:lpstr>Cambria</vt:lpstr>
      <vt:lpstr>Palatino Linotype</vt:lpstr>
      <vt:lpstr>Tahoma</vt:lpstr>
      <vt:lpstr>Times New Roman</vt:lpstr>
      <vt:lpstr>Custom Design</vt:lpstr>
      <vt:lpstr>AIC MGT 5270</vt:lpstr>
      <vt:lpstr>AIC MGT 5270 - Footer Theme</vt:lpstr>
      <vt:lpstr>AIC MGT 5270 - No Footer Theme</vt:lpstr>
      <vt:lpstr>1_Custom Design</vt:lpstr>
      <vt:lpstr>  NEW EMPLOYEE HEALTH AND SAFETY AWARENESS TRAINING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2011-01-05T15:55:54Z</dcterms:created>
  <dcterms:modified xsi:type="dcterms:W3CDTF">2018-05-22T19:14:12Z</dcterms:modified>
</cp:coreProperties>
</file>