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7" r:id="rId3"/>
    <p:sldId id="266" r:id="rId4"/>
    <p:sldId id="257" r:id="rId5"/>
    <p:sldId id="262" r:id="rId6"/>
    <p:sldId id="259" r:id="rId7"/>
    <p:sldId id="260" r:id="rId8"/>
    <p:sldId id="261" r:id="rId9"/>
    <p:sldId id="258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D4D"/>
    <a:srgbClr val="B5B5B5"/>
    <a:srgbClr val="EAEAEA"/>
    <a:srgbClr val="A3A3FF"/>
    <a:srgbClr val="990000"/>
    <a:srgbClr val="DDDDDD"/>
    <a:srgbClr val="04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77D363E-9C06-45E0-A796-251B5047D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27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25525-37C6-4A1C-942B-9B40BFCD3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529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A2560-64DB-40D3-A8AE-C3FD34AA294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CEC48-9352-4166-8D0A-F118060EB0B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02AC2-F966-4A5C-A9E0-8911908F848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CC9AAA-95C6-4DFE-B943-FC14C5FB6A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9EA42-DD26-44E3-B0F7-F5A9408F3A9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D92319-163A-4DBF-AF08-5F73F6246CC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57961-E023-4ACE-B7C8-D8D17AE66F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E4F59A-86A9-42D3-BA77-8523D901D61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A24B2-B2B9-42D0-95BE-EEBE30C3213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01FD85-1F1E-4C10-9FDB-7FB898C7276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61921-F9BB-4F8A-805F-613849E8570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15B0B-44EC-4079-AA57-4F110EAE4B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41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A65FF-CB47-41E4-975C-9A317E1AE5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20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E7BE0-C397-4D37-848A-73FE348B5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75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75C98-D85A-4C55-A935-F158845D5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12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890EF-295A-4E2D-91D4-792E160D50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33919-C770-45EE-907F-A15AAB40D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3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CC39A-747F-4E60-9654-53900095D7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93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0047A-EC8F-4417-92EF-4E255265C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52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E4FC6-D1C7-4964-B3D0-2DBF2239E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93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4E30E-BDB5-454F-8D8D-0B6AA50BA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8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18BC-0841-450F-9006-7DE0E1A808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72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C8A63B2-9975-466C-A8B3-034B3096BE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rgbClr val="EAEAEA"/>
          </a:solidFill>
        </p:spPr>
        <p:txBody>
          <a:bodyPr/>
          <a:lstStyle/>
          <a:p>
            <a:r>
              <a:rPr lang="en-US" altLang="en-US" b="1">
                <a:latin typeface="Tahoma" pitchFamily="34" charset="0"/>
              </a:rPr>
              <a:t>Using MLA Format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Tahoma" pitchFamily="34" charset="0"/>
              </a:rPr>
              <a:t>Sample Citations</a:t>
            </a:r>
          </a:p>
          <a:p>
            <a:endParaRPr lang="en-US" altLang="en-US" dirty="0">
              <a:latin typeface="Tahoma" pitchFamily="34" charset="0"/>
            </a:endParaRPr>
          </a:p>
          <a:p>
            <a:endParaRPr lang="en-US" altLang="en-US" dirty="0">
              <a:latin typeface="Tahoma" pitchFamily="34" charset="0"/>
            </a:endParaRPr>
          </a:p>
          <a:p>
            <a:r>
              <a:rPr lang="en-US" altLang="en-US" sz="1400" b="1" dirty="0">
                <a:latin typeface="Tahoma" pitchFamily="34" charset="0"/>
              </a:rPr>
              <a:t>The Writing and Reading Program </a:t>
            </a:r>
          </a:p>
          <a:p>
            <a:r>
              <a:rPr lang="en-US" altLang="en-US" sz="1400" dirty="0">
                <a:latin typeface="Tahoma" pitchFamily="34" charset="0"/>
              </a:rPr>
              <a:t>Western New England </a:t>
            </a:r>
            <a:r>
              <a:rPr lang="en-US" altLang="en-US" sz="1400" dirty="0" smtClean="0">
                <a:latin typeface="Tahoma" pitchFamily="34" charset="0"/>
              </a:rPr>
              <a:t>University</a:t>
            </a:r>
            <a:endParaRPr lang="en-US" altLang="en-US" sz="1400" dirty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Articles from a Multi-volume Series </a:t>
            </a:r>
            <a:br>
              <a:rPr lang="en-US" altLang="en-US" sz="2400" b="1">
                <a:latin typeface="Tahoma" pitchFamily="34" charset="0"/>
              </a:rPr>
            </a:br>
            <a:r>
              <a:rPr lang="en-US" altLang="en-US" sz="2400" b="1">
                <a:latin typeface="Tahoma" pitchFamily="34" charset="0"/>
              </a:rPr>
              <a:t>(print resource)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Article from a multi-volume anthology series </a:t>
            </a:r>
            <a:r>
              <a:rPr lang="en-US" altLang="en-US" sz="2400" b="1">
                <a:latin typeface="Tahoma" pitchFamily="34" charset="0"/>
              </a:rPr>
              <a:t>in print</a:t>
            </a:r>
          </a:p>
          <a:p>
            <a:pPr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Drake, Robert.  “ ‘The Bleeding Stinking Mad Shadow of Jesus’ in the Fiction of Flannery O’Connor.”  </a:t>
            </a:r>
            <a:r>
              <a:rPr lang="en-US" altLang="en-US" sz="2400" u="sng">
                <a:latin typeface="Tahoma" pitchFamily="34" charset="0"/>
              </a:rPr>
              <a:t>Comparative Literature Studies</a:t>
            </a:r>
            <a:r>
              <a:rPr lang="en-US" altLang="en-US" sz="2400">
                <a:latin typeface="Tahoma" pitchFamily="34" charset="0"/>
              </a:rPr>
              <a:t> 3.2 (1966): 183-96. Rpt. in Contemporary Literary Criticism. Ed. Sharon R. Gunton. Vol. 21. Detroit: Gale, 1982. 264-67.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Articles from a Multi-volume Series </a:t>
            </a:r>
            <a:br>
              <a:rPr lang="en-US" altLang="en-US" sz="2400" b="1">
                <a:latin typeface="Tahoma" pitchFamily="34" charset="0"/>
              </a:rPr>
            </a:br>
            <a:r>
              <a:rPr lang="en-US" altLang="en-US" sz="2400" b="1">
                <a:latin typeface="Tahoma" pitchFamily="34" charset="0"/>
              </a:rPr>
              <a:t>on the Invisible Web (subscription database)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Online article retrieved from the INVISIBLE WEB (subscription database)</a:t>
            </a:r>
          </a:p>
          <a:p>
            <a:endParaRPr lang="en-US" altLang="en-US" sz="240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Drake, Robert.  “ ‘The Bleeding Stinking Mad Shadow of Jesus’ in the Fiction of Flannery O’Connor.”  </a:t>
            </a:r>
            <a:r>
              <a:rPr lang="en-US" altLang="en-US" sz="2400" u="sng">
                <a:latin typeface="Tahoma" pitchFamily="34" charset="0"/>
              </a:rPr>
              <a:t>Comparative Literature Studies</a:t>
            </a:r>
            <a:r>
              <a:rPr lang="en-US" altLang="en-US" sz="2400">
                <a:latin typeface="Tahoma" pitchFamily="34" charset="0"/>
              </a:rPr>
              <a:t> 3.2 (1966): 183-96. </a:t>
            </a:r>
            <a:r>
              <a:rPr lang="en-US" altLang="en-US" sz="2400" u="sng">
                <a:latin typeface="Tahoma" pitchFamily="34" charset="0"/>
              </a:rPr>
              <a:t>Contemporary Literary Criticism</a:t>
            </a:r>
            <a:r>
              <a:rPr lang="en-US" altLang="en-US" sz="2400">
                <a:latin typeface="Tahoma" pitchFamily="34" charset="0"/>
              </a:rPr>
              <a:t>. Infotrac. D’Amour Lib., Western New England College. 11 Nov. 2003 &lt;http://web3.infotrac.galegroup.com/itw/infomark&gt;.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Preliminary Steps…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/>
              <a:t>Classify your source:</a:t>
            </a:r>
          </a:p>
          <a:p>
            <a:pPr lvl="1"/>
            <a:r>
              <a:rPr lang="en-US" altLang="en-US"/>
              <a:t>Is this information from a print resource?</a:t>
            </a:r>
          </a:p>
          <a:p>
            <a:pPr lvl="1"/>
            <a:r>
              <a:rPr lang="en-US" altLang="en-US"/>
              <a:t>Or did you find this information on the computer? 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If the information came from a computer, ask yourself these questions:</a:t>
            </a:r>
          </a:p>
          <a:p>
            <a:pPr lvl="2"/>
            <a:r>
              <a:rPr lang="en-US" altLang="en-US"/>
              <a:t>Is it a </a:t>
            </a:r>
            <a:r>
              <a:rPr lang="en-US" altLang="en-US" u="sng"/>
              <a:t>Visible Web</a:t>
            </a:r>
            <a:r>
              <a:rPr lang="en-US" altLang="en-US"/>
              <a:t> resource?</a:t>
            </a:r>
          </a:p>
          <a:p>
            <a:pPr lvl="2"/>
            <a:r>
              <a:rPr lang="en-US" altLang="en-US"/>
              <a:t>Or does this information come from the </a:t>
            </a:r>
            <a:r>
              <a:rPr lang="en-US" altLang="en-US" u="sng"/>
              <a:t>Invisible web</a:t>
            </a:r>
            <a:r>
              <a:rPr lang="en-US" altLang="en-US"/>
              <a:t>?</a:t>
            </a:r>
          </a:p>
          <a:p>
            <a:pPr lvl="1">
              <a:buFontTx/>
              <a:buNone/>
            </a:pPr>
            <a:endParaRPr lang="en-US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28600" y="5562600"/>
            <a:ext cx="7315200" cy="8223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Feeling confused about some of these terms?  Go on to the next slide…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Checking Terminology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Remember, the “Visible Web” refers to information that is available on the open or “free” web.  Search engines like “Google” and “Yahoo” return </a:t>
            </a:r>
            <a:r>
              <a:rPr lang="en-US" altLang="en-US" sz="2800" u="sng"/>
              <a:t>Visible Web Resources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“Invisible Web” is a term that refers to information from subscription databases. Search engines like “Google” do not have access to this information.  In fact, the only way to gain access to </a:t>
            </a:r>
            <a:r>
              <a:rPr lang="en-US" altLang="en-US" sz="2800" u="sng"/>
              <a:t>invisible web information</a:t>
            </a:r>
            <a:r>
              <a:rPr lang="en-US" altLang="en-US" sz="2800"/>
              <a:t> is through a library’s homepage.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Print &amp; Electronic Books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Books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Bloom, Harold, ed.  </a:t>
            </a:r>
            <a:r>
              <a:rPr lang="en-US" altLang="en-US" sz="2400" u="sng">
                <a:latin typeface="Tahoma" pitchFamily="34" charset="0"/>
              </a:rPr>
              <a:t>Flannery O’ Connor</a:t>
            </a:r>
            <a:r>
              <a:rPr lang="en-US" altLang="en-US" sz="2400">
                <a:latin typeface="Tahoma" pitchFamily="34" charset="0"/>
              </a:rPr>
              <a:t>.  New York: Chelsea House, 1986.</a:t>
            </a:r>
          </a:p>
          <a:p>
            <a:pPr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r>
              <a:rPr lang="en-US" altLang="en-US" sz="2400">
                <a:latin typeface="Tahoma" pitchFamily="34" charset="0"/>
              </a:rPr>
              <a:t>E-Books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Bloom, Harold, ed.  </a:t>
            </a:r>
            <a:r>
              <a:rPr lang="en-US" altLang="en-US" sz="2400" u="sng">
                <a:latin typeface="Tahoma" pitchFamily="34" charset="0"/>
              </a:rPr>
              <a:t>Flannery O’ Connor</a:t>
            </a:r>
            <a:r>
              <a:rPr lang="en-US" altLang="en-US" sz="2400">
                <a:latin typeface="Tahoma" pitchFamily="34" charset="0"/>
              </a:rPr>
              <a:t>.  Broomall: Chelsea House, 1999.  </a:t>
            </a:r>
            <a:r>
              <a:rPr lang="en-US" altLang="en-US" sz="2400" u="sng">
                <a:latin typeface="Tahoma" pitchFamily="34" charset="0"/>
              </a:rPr>
              <a:t>Netlibrary</a:t>
            </a:r>
            <a:r>
              <a:rPr lang="en-US" altLang="en-US" sz="2400">
                <a:latin typeface="Tahoma" pitchFamily="34" charset="0"/>
              </a:rPr>
              <a:t>.  Western New England College. 28 October 2003</a:t>
            </a:r>
            <a:r>
              <a:rPr lang="en-US" altLang="en-US">
                <a:latin typeface="Tahoma" pitchFamily="34" charset="0"/>
              </a:rPr>
              <a:t> </a:t>
            </a:r>
            <a:r>
              <a:rPr lang="en-US" altLang="en-US" sz="2000">
                <a:latin typeface="Tahoma" pitchFamily="34" charset="0"/>
              </a:rPr>
              <a:t>&lt;http://www.netlibrary.com/library_home_page.asp&gt;.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Visible Web Sources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Online article from the VISIBLE WEB 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Ploter, Julie.  “Obliged to see God.” </a:t>
            </a:r>
            <a:r>
              <a:rPr lang="en-US" altLang="en-US" sz="2400" u="sng">
                <a:latin typeface="Tahoma" pitchFamily="34" charset="0"/>
              </a:rPr>
              <a:t>Sojourners</a:t>
            </a:r>
            <a:r>
              <a:rPr lang="en-US" altLang="en-US" sz="2400">
                <a:latin typeface="Tahoma" pitchFamily="34" charset="0"/>
              </a:rPr>
              <a:t> 23.10 (1994/1995).  11 Nov. 2003 </a:t>
            </a:r>
            <a:r>
              <a:rPr lang="en-US" altLang="en-US" sz="2000">
                <a:latin typeface="Tahoma" pitchFamily="34" charset="0"/>
              </a:rPr>
              <a:t>&lt;</a:t>
            </a:r>
            <a:r>
              <a:rPr lang="en-US" altLang="en-US" sz="1800">
                <a:latin typeface="Tahoma" pitchFamily="34" charset="0"/>
              </a:rPr>
              <a:t>http://www2.ari.net/home/bsabath/941211.html&gt;.</a:t>
            </a:r>
          </a:p>
          <a:p>
            <a:pPr>
              <a:buFontTx/>
              <a:buNone/>
            </a:pPr>
            <a:endParaRPr lang="en-US" altLang="en-US" sz="1800">
              <a:latin typeface="Tahoma" pitchFamily="34" charset="0"/>
            </a:endParaRPr>
          </a:p>
          <a:p>
            <a:r>
              <a:rPr lang="en-US" altLang="en-US" sz="2400">
                <a:latin typeface="Tahoma" pitchFamily="34" charset="0"/>
              </a:rPr>
              <a:t>Web site from the VISIBLE WEB</a:t>
            </a:r>
          </a:p>
          <a:p>
            <a:pPr>
              <a:buFontTx/>
              <a:buNone/>
            </a:pPr>
            <a:r>
              <a:rPr lang="en-US" altLang="en-US" sz="2400" u="sng">
                <a:latin typeface="Tahoma" pitchFamily="34" charset="0"/>
              </a:rPr>
              <a:t>Society for American Music</a:t>
            </a:r>
            <a:r>
              <a:rPr lang="en-US" altLang="en-US" sz="2400">
                <a:latin typeface="Tahoma" pitchFamily="34" charset="0"/>
              </a:rPr>
              <a:t>. 2002.  University of Pittsburgh.  11 Nov. 2003 </a:t>
            </a:r>
            <a:r>
              <a:rPr lang="en-US" altLang="en-US" sz="1800">
                <a:latin typeface="Tahoma" pitchFamily="34" charset="0"/>
              </a:rPr>
              <a:t>&lt;http://www.american-music.org&gt;.</a:t>
            </a:r>
          </a:p>
          <a:p>
            <a:pPr>
              <a:buFontTx/>
              <a:buNone/>
            </a:pPr>
            <a:endParaRPr lang="en-US" altLang="en-US" sz="1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Works from an Anthology (Print Resource)</a:t>
            </a:r>
            <a:endParaRPr lang="en-US" altLang="en-US">
              <a:latin typeface="Tahoma" pitchFamily="34" charset="0"/>
            </a:endParaRP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Poem from an anthology (print resource)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Updike, John. “Dog’s Death.”  </a:t>
            </a:r>
            <a:r>
              <a:rPr lang="en-US" altLang="en-US" sz="2400" u="sng">
                <a:latin typeface="Tahoma" pitchFamily="34" charset="0"/>
              </a:rPr>
              <a:t>The Compact Bedford Introduction to Literature</a:t>
            </a:r>
            <a:r>
              <a:rPr lang="en-US" altLang="en-US" sz="2400">
                <a:latin typeface="Tahoma" pitchFamily="34" charset="0"/>
              </a:rPr>
              <a:t>.  Ed. Michael Meyer. 6</a:t>
            </a:r>
            <a:r>
              <a:rPr lang="en-US" altLang="en-US" sz="2400" baseline="30000">
                <a:latin typeface="Tahoma" pitchFamily="34" charset="0"/>
              </a:rPr>
              <a:t>th</a:t>
            </a:r>
            <a:r>
              <a:rPr lang="en-US" altLang="en-US" sz="2400">
                <a:latin typeface="Tahoma" pitchFamily="34" charset="0"/>
              </a:rPr>
              <a:t> ed. Boston: Bedford/St. Martin’s, 2003. 500.</a:t>
            </a:r>
          </a:p>
          <a:p>
            <a:pPr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r>
              <a:rPr lang="en-US" altLang="en-US" sz="2400">
                <a:latin typeface="Tahoma" pitchFamily="34" charset="0"/>
              </a:rPr>
              <a:t>Short story from an anthology (print resource)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Hemingway, Ernest.  “Soldier’s Home.” </a:t>
            </a:r>
            <a:r>
              <a:rPr lang="en-US" altLang="en-US" sz="2400" u="sng">
                <a:latin typeface="Tahoma" pitchFamily="34" charset="0"/>
              </a:rPr>
              <a:t>The Compact Bedford Introduction to Literature</a:t>
            </a:r>
            <a:r>
              <a:rPr lang="en-US" altLang="en-US" sz="2400">
                <a:latin typeface="Tahoma" pitchFamily="34" charset="0"/>
              </a:rPr>
              <a:t>.  Ed.  Michael Meyer. 6</a:t>
            </a:r>
            <a:r>
              <a:rPr lang="en-US" altLang="en-US" sz="2400" baseline="30000">
                <a:latin typeface="Tahoma" pitchFamily="34" charset="0"/>
              </a:rPr>
              <a:t>th</a:t>
            </a:r>
            <a:r>
              <a:rPr lang="en-US" altLang="en-US" sz="2400">
                <a:latin typeface="Tahoma" pitchFamily="34" charset="0"/>
              </a:rPr>
              <a:t> ed. Boston: Bedford/St. Martin’s, 2003. 136-41.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Works from an Anthology (Print Resource)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86200"/>
          </a:xfrm>
          <a:solidFill>
            <a:srgbClr val="EAEAEA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>
                <a:latin typeface="Tahoma" pitchFamily="34" charset="0"/>
              </a:rPr>
              <a:t>Two or more items</a:t>
            </a:r>
            <a:r>
              <a:rPr lang="en-US" altLang="en-US" sz="2400">
                <a:latin typeface="Tahoma" pitchFamily="34" charset="0"/>
              </a:rPr>
              <a:t> from one anthology (print)</a:t>
            </a:r>
            <a:endParaRPr lang="en-US" altLang="en-US" sz="28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itchFamily="34" charset="0"/>
              </a:rPr>
              <a:t>Meyer, Michael, ed. </a:t>
            </a:r>
            <a:r>
              <a:rPr lang="en-US" altLang="en-US" sz="2400" u="sng">
                <a:latin typeface="Tahoma" pitchFamily="34" charset="0"/>
              </a:rPr>
              <a:t>The Compact Bedford Introduction to Literature</a:t>
            </a:r>
            <a:r>
              <a:rPr lang="en-US" altLang="en-US" sz="2400">
                <a:latin typeface="Tahoma" pitchFamily="34" charset="0"/>
              </a:rPr>
              <a:t>.  6</a:t>
            </a:r>
            <a:r>
              <a:rPr lang="en-US" altLang="en-US" sz="2400" baseline="30000">
                <a:latin typeface="Tahoma" pitchFamily="34" charset="0"/>
              </a:rPr>
              <a:t>th</a:t>
            </a:r>
            <a:r>
              <a:rPr lang="en-US" altLang="en-US" sz="2400">
                <a:latin typeface="Tahoma" pitchFamily="34" charset="0"/>
              </a:rPr>
              <a:t> ed. Boston: Bedford/St. Martin’s, 2003.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itchFamily="34" charset="0"/>
              </a:rPr>
              <a:t>Hemingway, Ernest.  “Soldier’s Home.” Meyer 136-41.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ahoma" pitchFamily="34" charset="0"/>
              </a:rPr>
              <a:t>Updike, John. “Dog’s Death.” Meyer 500.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Articles from Print Resources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EAEAEA"/>
          </a:solidFill>
        </p:spPr>
        <p:txBody>
          <a:bodyPr/>
          <a:lstStyle/>
          <a:p>
            <a:r>
              <a:rPr lang="en-US" altLang="en-US" sz="2400">
                <a:latin typeface="Tahoma" pitchFamily="34" charset="0"/>
              </a:rPr>
              <a:t>Article from a weekly magazine (print)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Groopman, Jerome.  “The Reeve Effect.”  </a:t>
            </a:r>
            <a:r>
              <a:rPr lang="en-US" altLang="en-US" sz="2400" u="sng">
                <a:latin typeface="Tahoma" pitchFamily="34" charset="0"/>
              </a:rPr>
              <a:t>The New Yorker</a:t>
            </a:r>
            <a:r>
              <a:rPr lang="en-US" altLang="en-US" sz="2400">
                <a:latin typeface="Tahoma" pitchFamily="34" charset="0"/>
              </a:rPr>
              <a:t>. 10 Nov. 2003: 82-93.</a:t>
            </a:r>
          </a:p>
          <a:p>
            <a:pPr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r>
              <a:rPr lang="en-US" altLang="en-US" sz="2400">
                <a:latin typeface="Tahoma" pitchFamily="34" charset="0"/>
              </a:rPr>
              <a:t>Article from a newspaper (print)</a:t>
            </a: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Johannes, Laura. “Longevity Is Linked to Gene Regulating ‘Bad’ Cholesterol.” </a:t>
            </a:r>
            <a:r>
              <a:rPr lang="en-US" altLang="en-US" sz="2400" u="sng">
                <a:latin typeface="Tahoma" pitchFamily="34" charset="0"/>
              </a:rPr>
              <a:t>The Wall Street Journal </a:t>
            </a:r>
            <a:r>
              <a:rPr lang="en-US" altLang="en-US" sz="2400">
                <a:latin typeface="Tahoma" pitchFamily="34" charset="0"/>
              </a:rPr>
              <a:t>11 Nov. 2003: B1+.</a:t>
            </a:r>
            <a:endParaRPr lang="en-US" altLang="en-US" sz="2400" u="sng">
              <a:latin typeface="Tahoma" pitchFamily="34" charset="0"/>
            </a:endParaRPr>
          </a:p>
          <a:p>
            <a:pPr>
              <a:buFontTx/>
              <a:buNone/>
            </a:pPr>
            <a:endParaRPr lang="en-US" altLang="en-US" sz="2400">
              <a:latin typeface="Tahoma" pitchFamily="34" charset="0"/>
            </a:endParaRPr>
          </a:p>
          <a:p>
            <a:endParaRPr lang="en-US" altLang="en-US" sz="24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b="1">
                <a:latin typeface="Tahoma" pitchFamily="34" charset="0"/>
              </a:rPr>
              <a:t>Articles from the Invisible Web </a:t>
            </a:r>
            <a:br>
              <a:rPr lang="en-US" altLang="en-US" sz="2400" b="1">
                <a:latin typeface="Tahoma" pitchFamily="34" charset="0"/>
              </a:rPr>
            </a:br>
            <a:r>
              <a:rPr lang="en-US" altLang="en-US" sz="2400" b="1">
                <a:latin typeface="Tahoma" pitchFamily="34" charset="0"/>
              </a:rPr>
              <a:t>(subscription databases)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solidFill>
            <a:srgbClr val="EAEAEA"/>
          </a:solidFill>
        </p:spPr>
        <p:txBody>
          <a:bodyPr/>
          <a:lstStyle/>
          <a:p>
            <a:pPr>
              <a:buFontTx/>
              <a:buNone/>
            </a:pPr>
            <a:endParaRPr lang="en-US" altLang="en-US" sz="2800">
              <a:latin typeface="Tahoma" pitchFamily="34" charset="0"/>
            </a:endParaRPr>
          </a:p>
          <a:p>
            <a:r>
              <a:rPr lang="en-US" altLang="en-US" sz="2400">
                <a:latin typeface="Tahoma" pitchFamily="34" charset="0"/>
              </a:rPr>
              <a:t>Online article retrieved from the INVISIBLE WEB (subscription database)</a:t>
            </a:r>
          </a:p>
          <a:p>
            <a:pPr>
              <a:buFontTx/>
              <a:buNone/>
            </a:pPr>
            <a:endParaRPr lang="en-US" altLang="en-US" sz="2800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 altLang="en-US" sz="2400">
                <a:latin typeface="Tahoma" pitchFamily="34" charset="0"/>
              </a:rPr>
              <a:t>O’Gorman, Farrell.  “The Angelic Artist in the Fiction of Flannery O’Connor and Walker Piercy.”  </a:t>
            </a:r>
            <a:r>
              <a:rPr lang="en-US" altLang="en-US" sz="2400" u="sng">
                <a:latin typeface="Tahoma" pitchFamily="34" charset="0"/>
              </a:rPr>
              <a:t>Renascence</a:t>
            </a:r>
            <a:r>
              <a:rPr lang="en-US" altLang="en-US" sz="2400">
                <a:latin typeface="Tahoma" pitchFamily="34" charset="0"/>
              </a:rPr>
              <a:t> 53.1 (2000): 61-79.  </a:t>
            </a:r>
            <a:r>
              <a:rPr lang="en-US" altLang="en-US" sz="2400" u="sng">
                <a:latin typeface="Tahoma" pitchFamily="34" charset="0"/>
              </a:rPr>
              <a:t>Academic Search Premier</a:t>
            </a:r>
            <a:r>
              <a:rPr lang="en-US" altLang="en-US" sz="2400">
                <a:latin typeface="Tahoma" pitchFamily="34" charset="0"/>
              </a:rPr>
              <a:t>.  Ebsco.  D’Amour Lib., Western New England College.  6 Nov. 2003 &lt;http://web11.epnet.com&gt;.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723</Words>
  <Application>Microsoft Office PowerPoint</Application>
  <PresentationFormat>On-screen Show (4:3)</PresentationFormat>
  <Paragraphs>74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Tahoma</vt:lpstr>
      <vt:lpstr>Default Design</vt:lpstr>
      <vt:lpstr>Using MLA Format</vt:lpstr>
      <vt:lpstr>Preliminary Steps…</vt:lpstr>
      <vt:lpstr>Checking Terminology</vt:lpstr>
      <vt:lpstr>Print &amp; Electronic Books</vt:lpstr>
      <vt:lpstr>Visible Web Sources</vt:lpstr>
      <vt:lpstr>Works from an Anthology (Print Resource)</vt:lpstr>
      <vt:lpstr>Works from an Anthology (Print Resource)</vt:lpstr>
      <vt:lpstr>Articles from Print Resources</vt:lpstr>
      <vt:lpstr>Articles from the Invisible Web  (subscription databases)</vt:lpstr>
      <vt:lpstr>Articles from a Multi-volume Series  (print resource) </vt:lpstr>
      <vt:lpstr>Articles from a Multi-volume Series  on the Invisible Web (subscription database)</vt:lpstr>
    </vt:vector>
  </TitlesOfParts>
  <Company>Western New England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MLA Format: Print &amp; Electronic Books</dc:title>
  <dc:creator>OIT</dc:creator>
  <cp:lastModifiedBy>OIT</cp:lastModifiedBy>
  <cp:revision>8</cp:revision>
  <dcterms:created xsi:type="dcterms:W3CDTF">2003-11-11T14:05:26Z</dcterms:created>
  <dcterms:modified xsi:type="dcterms:W3CDTF">2016-06-05T21:44:20Z</dcterms:modified>
</cp:coreProperties>
</file>